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70" d="100"/>
          <a:sy n="70" d="100"/>
        </p:scale>
        <p:origin x="4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2.wmf"/><Relationship Id="rId4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609ADF-C584-41D6-9770-08B8AA7DE9E9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324346-FF4F-4E98-82EB-01035142B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630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BC6A38-19A5-492E-9A4D-C8C72212E1D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970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2836AB-CF09-4D19-ACA1-EDA1467B8A03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4F0A60-A1F9-4E56-AA67-A8D567A5D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A72D8-D876-489C-866E-4C36A08202FB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08198-AC7E-4D39-BE84-88F875CA7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5C3E8-1467-442A-ACDB-CE9F51A54CBD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7B9F5-C43D-4424-A3BF-523AE413A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B88B0-49C1-4F69-8085-5FED3676EEAA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A2496-D731-43FC-9CA1-F53A90320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1B94F6-7674-4299-B2D9-B8219ECE7634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A624FC-5E48-406A-96CD-9A1FD220D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0C703-1FEA-43AC-AA14-2EA0C3B819F1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827EB-E3A6-4157-BF34-E90CCE85F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DE4E1-F78F-439B-A0E8-9DD05429EE54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5A74A-E1B8-40D1-9494-749793A35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3FEFC-603D-415F-9CED-D13651A68E46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D0777-6F8D-41FF-8DB5-4F92C9EA1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EB30C9-DADD-4FF8-B8E8-50410C50007B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8C6757-2E31-40FB-A317-518E4FDE9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9998B-8AE3-4A40-8875-45440379B64A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95C2B-6E98-4A95-B379-2E135DE23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888D41-168A-4EE3-B9A7-AB313959B825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F185F9-DE14-49A9-B2F2-7FF61835B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5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9E60B09-5089-4E27-8ACD-284D4956CDD3}" type="datetimeFigureOut">
              <a:rPr lang="ru-RU"/>
              <a:pPr>
                <a:defRPr/>
              </a:pPr>
              <a:t>14.05.2020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F643641-373E-49AF-8969-CFCE60E40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9" r:id="rId2"/>
    <p:sldLayoutId id="2147483781" r:id="rId3"/>
    <p:sldLayoutId id="2147483778" r:id="rId4"/>
    <p:sldLayoutId id="2147483777" r:id="rId5"/>
    <p:sldLayoutId id="2147483776" r:id="rId6"/>
    <p:sldLayoutId id="2147483782" r:id="rId7"/>
    <p:sldLayoutId id="2147483775" r:id="rId8"/>
    <p:sldLayoutId id="2147483783" r:id="rId9"/>
    <p:sldLayoutId id="2147483774" r:id="rId10"/>
    <p:sldLayoutId id="214748377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wmf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2.png"/><Relationship Id="rId5" Type="http://schemas.openxmlformats.org/officeDocument/2006/relationships/image" Target="../media/image10.emf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9.wmf"/><Relationship Id="rId9" Type="http://schemas.openxmlformats.org/officeDocument/2006/relationships/image" Target="../media/image8.wmf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26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20.wmf"/><Relationship Id="rId1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.wmf"/><Relationship Id="rId20" Type="http://schemas.openxmlformats.org/officeDocument/2006/relationships/image" Target="../media/image28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24.png"/><Relationship Id="rId19" Type="http://schemas.openxmlformats.org/officeDocument/2006/relationships/image" Target="../media/image27.png"/><Relationship Id="rId4" Type="http://schemas.openxmlformats.org/officeDocument/2006/relationships/image" Target="../media/image17.wmf"/><Relationship Id="rId9" Type="http://schemas.openxmlformats.org/officeDocument/2006/relationships/image" Target="../media/image23.png"/><Relationship Id="rId14" Type="http://schemas.openxmlformats.org/officeDocument/2006/relationships/image" Target="../media/image2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9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13" Type="http://schemas.openxmlformats.org/officeDocument/2006/relationships/image" Target="../media/image44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12" Type="http://schemas.openxmlformats.org/officeDocument/2006/relationships/image" Target="../media/image43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wmf"/><Relationship Id="rId11" Type="http://schemas.openxmlformats.org/officeDocument/2006/relationships/image" Target="../media/image42.wmf"/><Relationship Id="rId5" Type="http://schemas.openxmlformats.org/officeDocument/2006/relationships/image" Target="../media/image36.wmf"/><Relationship Id="rId10" Type="http://schemas.openxmlformats.org/officeDocument/2006/relationships/image" Target="../media/image41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Relationship Id="rId14" Type="http://schemas.openxmlformats.org/officeDocument/2006/relationships/image" Target="../media/image4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wmf"/><Relationship Id="rId7" Type="http://schemas.openxmlformats.org/officeDocument/2006/relationships/image" Target="../media/image51.pn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571625"/>
            <a:ext cx="6597650" cy="685800"/>
          </a:xfrm>
        </p:spPr>
        <p:txBody>
          <a:bodyPr/>
          <a:lstStyle/>
          <a:p>
            <a:pPr marL="36513">
              <a:spcBef>
                <a:spcPct val="0"/>
              </a:spcBef>
            </a:pPr>
            <a:r>
              <a:rPr lang="ru-RU" sz="4400" smtClean="0">
                <a:solidFill>
                  <a:schemeClr val="tx1"/>
                </a:solidFill>
              </a:rPr>
              <a:t>Отбор корней тригонометрического уравнения по числовой окружности.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9552" y="4077072"/>
            <a:ext cx="2626221" cy="2242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67544" y="1124744"/>
            <a:ext cx="8183880" cy="4187952"/>
          </a:xfrm>
          <a:blipFill rotWithShape="1">
            <a:blip r:embed="rId2"/>
            <a:stretch>
              <a:fillRect t="-873" b="-1164"/>
            </a:stretch>
          </a:blipFill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Объект 1"/>
          <p:cNvSpPr>
            <a:spLocks noGrp="1"/>
          </p:cNvSpPr>
          <p:nvPr>
            <p:ph idx="1"/>
          </p:nvPr>
        </p:nvSpPr>
        <p:spPr>
          <a:xfrm>
            <a:off x="747713" y="1900238"/>
            <a:ext cx="6096000" cy="792162"/>
          </a:xfrm>
        </p:spPr>
        <p:txBody>
          <a:bodyPr/>
          <a:lstStyle/>
          <a:p>
            <a:pPr marL="17463" indent="0">
              <a:buFont typeface="Wingdings 2" pitchFamily="18" charset="2"/>
              <a:buNone/>
            </a:pPr>
            <a:r>
              <a:rPr lang="ru-RU" sz="2400" smtClean="0"/>
              <a:t>а).  Решите уравнение</a:t>
            </a:r>
          </a:p>
          <a:p>
            <a:pPr marL="17463" indent="0">
              <a:buFont typeface="Wingdings 2" pitchFamily="18" charset="2"/>
              <a:buNone/>
            </a:pPr>
            <a:endParaRPr lang="en-US" smtClean="0"/>
          </a:p>
        </p:txBody>
      </p:sp>
      <p:pic>
        <p:nvPicPr>
          <p:cNvPr id="10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196975"/>
            <a:ext cx="39973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0" name="Object 2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73238"/>
            <a:ext cx="3938587" cy="935037"/>
          </a:xfrm>
          <a:prstGeom prst="rect">
            <a:avLst/>
          </a:prstGeom>
          <a:noFill/>
        </p:spPr>
      </p:pic>
      <p:sp>
        <p:nvSpPr>
          <p:cNvPr id="1054" name="Прямоугольник 5"/>
          <p:cNvSpPr>
            <a:spLocks noChangeArrowheads="1"/>
          </p:cNvSpPr>
          <p:nvPr/>
        </p:nvSpPr>
        <p:spPr bwMode="auto">
          <a:xfrm>
            <a:off x="755650" y="2781300"/>
            <a:ext cx="82089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Verdana" pitchFamily="34" charset="0"/>
              </a:rPr>
              <a:t>б). Найдите все корни этого уравнения, </a:t>
            </a:r>
          </a:p>
          <a:p>
            <a:endParaRPr lang="ru-RU" sz="2400">
              <a:latin typeface="Verdana" pitchFamily="34" charset="0"/>
            </a:endParaRPr>
          </a:p>
          <a:p>
            <a:r>
              <a:rPr lang="ru-RU" sz="2400">
                <a:latin typeface="Verdana" pitchFamily="34" charset="0"/>
              </a:rPr>
              <a:t>принадлежащие отрезку </a:t>
            </a:r>
          </a:p>
        </p:txBody>
      </p:sp>
      <p:pic>
        <p:nvPicPr>
          <p:cNvPr id="1051" name="Object 2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6350" y="3381375"/>
            <a:ext cx="792163" cy="744538"/>
          </a:xfrm>
          <a:prstGeom prst="rect">
            <a:avLst/>
          </a:prstGeom>
          <a:noFill/>
        </p:spPr>
      </p:pic>
      <p:sp>
        <p:nvSpPr>
          <p:cNvPr id="10" name="Левая круглая скобка 9"/>
          <p:cNvSpPr/>
          <p:nvPr/>
        </p:nvSpPr>
        <p:spPr>
          <a:xfrm>
            <a:off x="4932363" y="3368675"/>
            <a:ext cx="144462" cy="758825"/>
          </a:xfrm>
          <a:prstGeom prst="lef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авая круглая скобка 10"/>
          <p:cNvSpPr/>
          <p:nvPr/>
        </p:nvSpPr>
        <p:spPr>
          <a:xfrm>
            <a:off x="5837238" y="3368675"/>
            <a:ext cx="95250" cy="758825"/>
          </a:xfrm>
          <a:prstGeom prst="rightBracket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8" name="Object 5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7375" y="581025"/>
            <a:ext cx="3330575" cy="792163"/>
          </a:xfrm>
          <a:prstGeom prst="rect">
            <a:avLst/>
          </a:prstGeom>
          <a:noFill/>
        </p:spPr>
      </p:pic>
      <p:sp>
        <p:nvSpPr>
          <p:cNvPr id="2101" name="TextBox 5"/>
          <p:cNvSpPr txBox="1">
            <a:spLocks noChangeArrowheads="1"/>
          </p:cNvSpPr>
          <p:nvPr/>
        </p:nvSpPr>
        <p:spPr bwMode="auto">
          <a:xfrm>
            <a:off x="4356100" y="581025"/>
            <a:ext cx="374491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Verdana" pitchFamily="34" charset="0"/>
                <a:cs typeface="Arial" charset="0"/>
              </a:rPr>
              <a:t>Применим формулу приведения.</a:t>
            </a:r>
          </a:p>
          <a:p>
            <a:r>
              <a:rPr lang="ru-RU" sz="1600">
                <a:latin typeface="Verdana" pitchFamily="34" charset="0"/>
                <a:cs typeface="Arial" charset="0"/>
              </a:rPr>
              <a:t>Функция меняется: косинус – синус.</a:t>
            </a:r>
          </a:p>
          <a:p>
            <a:endParaRPr lang="ru-RU" sz="1600">
              <a:latin typeface="Verdana" pitchFamily="34" charset="0"/>
            </a:endParaRPr>
          </a:p>
        </p:txBody>
      </p:sp>
      <p:sp>
        <p:nvSpPr>
          <p:cNvPr id="2102" name="TextBox 7"/>
          <p:cNvSpPr txBox="1">
            <a:spLocks noChangeArrowheads="1"/>
          </p:cNvSpPr>
          <p:nvPr/>
        </p:nvSpPr>
        <p:spPr bwMode="auto">
          <a:xfrm>
            <a:off x="2224088" y="442913"/>
            <a:ext cx="10080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Verdana" pitchFamily="34" charset="0"/>
              </a:rPr>
              <a:t>II </a:t>
            </a:r>
            <a:r>
              <a:rPr lang="ru-RU" sz="1200">
                <a:latin typeface="Verdana" pitchFamily="34" charset="0"/>
              </a:rPr>
              <a:t>четв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7375" y="1689100"/>
            <a:ext cx="33845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51"/>
          <p:cNvGraphicFramePr>
            <a:graphicFrameLocks noChangeAspect="1"/>
          </p:cNvGraphicFramePr>
          <p:nvPr/>
        </p:nvGraphicFramePr>
        <p:xfrm>
          <a:off x="538163" y="2492375"/>
          <a:ext cx="340201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Формула" r:id="rId6" imgW="1600200" imgH="203040" progId="Equation.3">
                  <p:embed/>
                </p:oleObj>
              </mc:Choice>
              <mc:Fallback>
                <p:oleObj name="Формула" r:id="rId6" imgW="1600200" imgH="203040" progId="Equation.3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2492375"/>
                        <a:ext cx="3402012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2"/>
          <p:cNvGraphicFramePr>
            <a:graphicFrameLocks noChangeAspect="1"/>
          </p:cNvGraphicFramePr>
          <p:nvPr/>
        </p:nvGraphicFramePr>
        <p:xfrm>
          <a:off x="563563" y="3141663"/>
          <a:ext cx="346233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Формула" r:id="rId8" imgW="1524000" imgH="203200" progId="Equation.3">
                  <p:embed/>
                </p:oleObj>
              </mc:Choice>
              <mc:Fallback>
                <p:oleObj name="Формула" r:id="rId8" imgW="1524000" imgH="203200" progId="Equation.3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63" y="3141663"/>
                        <a:ext cx="3462337" cy="460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355976" y="3187504"/>
            <a:ext cx="3384376" cy="584775"/>
          </a:xfrm>
          <a:prstGeom prst="rect">
            <a:avLst/>
          </a:prstGeom>
          <a:blipFill rotWithShape="1">
            <a:blip r:embed="rId10"/>
            <a:stretch>
              <a:fillRect l="-1081" t="-3125" b="-12500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1188" y="3870325"/>
            <a:ext cx="24447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8163" y="4460875"/>
            <a:ext cx="3621087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699000" y="3790950"/>
            <a:ext cx="3402013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63534" y="3434575"/>
            <a:ext cx="2071702" cy="307777"/>
          </a:xfrm>
          <a:prstGeom prst="rect">
            <a:avLst/>
          </a:prstGeom>
          <a:blipFill rotWithShape="1">
            <a:blip r:embed="rId14"/>
            <a:stretch>
              <a:fillRect l="-882" t="-1961" b="-1764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355976" y="1741132"/>
            <a:ext cx="2224070" cy="369332"/>
          </a:xfrm>
          <a:prstGeom prst="rect">
            <a:avLst/>
          </a:prstGeom>
          <a:blipFill rotWithShape="1">
            <a:blip r:embed="rId15"/>
            <a:stretch>
              <a:fillRect t="-8333" r="-1374" b="-2666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3141663"/>
            <a:ext cx="3079260" cy="60068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300192" y="4460875"/>
            <a:ext cx="279854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;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" name="TextBox 3"/>
          <p:cNvSpPr txBox="1">
            <a:spLocks noChangeArrowheads="1"/>
          </p:cNvSpPr>
          <p:nvPr/>
        </p:nvSpPr>
        <p:spPr bwMode="auto">
          <a:xfrm>
            <a:off x="4427538" y="692150"/>
            <a:ext cx="37449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Verdana" pitchFamily="34" charset="0"/>
              </a:rPr>
              <a:t>Производим обратную замену.</a:t>
            </a:r>
          </a:p>
        </p:txBody>
      </p:sp>
      <p:graphicFrame>
        <p:nvGraphicFramePr>
          <p:cNvPr id="5" name="Object 86"/>
          <p:cNvGraphicFramePr>
            <a:graphicFrameLocks noChangeAspect="1"/>
          </p:cNvGraphicFramePr>
          <p:nvPr/>
        </p:nvGraphicFramePr>
        <p:xfrm>
          <a:off x="539750" y="596900"/>
          <a:ext cx="151923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" name="Формула" r:id="rId3" imgW="685800" imgH="393700" progId="Equation.3">
                  <p:embed/>
                </p:oleObj>
              </mc:Choice>
              <mc:Fallback>
                <p:oleObj name="Формула" r:id="rId3" imgW="685800" imgH="393700" progId="Equation.3">
                  <p:embed/>
                  <p:pic>
                    <p:nvPicPr>
                      <p:cNvPr id="0" name="Picture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596900"/>
                        <a:ext cx="1519238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87"/>
          <p:cNvGraphicFramePr>
            <a:graphicFrameLocks noChangeAspect="1"/>
          </p:cNvGraphicFramePr>
          <p:nvPr/>
        </p:nvGraphicFramePr>
        <p:xfrm>
          <a:off x="2195513" y="793750"/>
          <a:ext cx="1154112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Формула" r:id="rId5" imgW="520474" imgH="215806" progId="Equation.3">
                  <p:embed/>
                </p:oleObj>
              </mc:Choice>
              <mc:Fallback>
                <p:oleObj name="Формула" r:id="rId5" imgW="520474" imgH="215806" progId="Equation.3">
                  <p:embed/>
                  <p:pic>
                    <p:nvPicPr>
                      <p:cNvPr id="0" name="Picture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793750"/>
                        <a:ext cx="1154112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88"/>
          <p:cNvGraphicFramePr>
            <a:graphicFrameLocks noChangeAspect="1"/>
          </p:cNvGraphicFramePr>
          <p:nvPr/>
        </p:nvGraphicFramePr>
        <p:xfrm>
          <a:off x="539750" y="1628775"/>
          <a:ext cx="1293813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Формула" r:id="rId7" imgW="583947" imgH="393529" progId="Equation.3">
                  <p:embed/>
                </p:oleObj>
              </mc:Choice>
              <mc:Fallback>
                <p:oleObj name="Формула" r:id="rId7" imgW="583947" imgH="393529" progId="Equation.3">
                  <p:embed/>
                  <p:pic>
                    <p:nvPicPr>
                      <p:cNvPr id="0" name="Picture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628775"/>
                        <a:ext cx="1293813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6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76675" y="1196975"/>
            <a:ext cx="410845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59288" y="2205038"/>
            <a:ext cx="22987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" name="Object 89"/>
          <p:cNvGraphicFramePr>
            <a:graphicFrameLocks noChangeAspect="1"/>
          </p:cNvGraphicFramePr>
          <p:nvPr/>
        </p:nvGraphicFramePr>
        <p:xfrm>
          <a:off x="539750" y="3181350"/>
          <a:ext cx="272415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3" name="Формула" r:id="rId11" imgW="1231366" imgH="393529" progId="Equation.3">
                  <p:embed/>
                </p:oleObj>
              </mc:Choice>
              <mc:Fallback>
                <p:oleObj name="Формула" r:id="rId11" imgW="1231366" imgH="393529" progId="Equation.3">
                  <p:embed/>
                  <p:pic>
                    <p:nvPicPr>
                      <p:cNvPr id="0" name="Picture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181350"/>
                        <a:ext cx="2724150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90"/>
          <p:cNvGraphicFramePr>
            <a:graphicFrameLocks noChangeAspect="1"/>
          </p:cNvGraphicFramePr>
          <p:nvPr/>
        </p:nvGraphicFramePr>
        <p:xfrm>
          <a:off x="681038" y="4149725"/>
          <a:ext cx="2473325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" name="Формула" r:id="rId13" imgW="1117115" imgH="393529" progId="Equation.3">
                  <p:embed/>
                </p:oleObj>
              </mc:Choice>
              <mc:Fallback>
                <p:oleObj name="Формула" r:id="rId13" imgW="1117115" imgH="393529" progId="Equation.3">
                  <p:embed/>
                  <p:pic>
                    <p:nvPicPr>
                      <p:cNvPr id="0" name="Picture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038" y="4149725"/>
                        <a:ext cx="2473325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" name="Object 91"/>
          <p:cNvGraphicFramePr>
            <a:graphicFrameLocks noChangeAspect="1"/>
          </p:cNvGraphicFramePr>
          <p:nvPr/>
        </p:nvGraphicFramePr>
        <p:xfrm>
          <a:off x="560388" y="5157788"/>
          <a:ext cx="3205162" cy="1344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" name="Формула" r:id="rId15" imgW="1447800" imgH="609600" progId="Equation.3">
                  <p:embed/>
                </p:oleObj>
              </mc:Choice>
              <mc:Fallback>
                <p:oleObj name="Формула" r:id="rId15" imgW="1447800" imgH="609600" progId="Equation.3">
                  <p:embed/>
                  <p:pic>
                    <p:nvPicPr>
                      <p:cNvPr id="0" name="Picture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5157788"/>
                        <a:ext cx="3205162" cy="1344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" name="TextBox 3072"/>
          <p:cNvSpPr txBox="1">
            <a:spLocks noChangeArrowheads="1"/>
          </p:cNvSpPr>
          <p:nvPr/>
        </p:nvSpPr>
        <p:spPr bwMode="auto">
          <a:xfrm>
            <a:off x="2501900" y="4860925"/>
            <a:ext cx="622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Verdana" pitchFamily="34" charset="0"/>
              </a:rPr>
              <a:t>или</a:t>
            </a:r>
          </a:p>
        </p:txBody>
      </p:sp>
      <p:sp>
        <p:nvSpPr>
          <p:cNvPr id="3" name="Прямоугольник 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60399" y="2300471"/>
            <a:ext cx="2286000" cy="793679"/>
          </a:xfrm>
          <a:prstGeom prst="rect">
            <a:avLst/>
          </a:prstGeom>
          <a:blipFill rotWithShape="1">
            <a:blip r:embed="rId17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91880" y="2466479"/>
            <a:ext cx="1054519" cy="461665"/>
          </a:xfrm>
          <a:prstGeom prst="rect">
            <a:avLst/>
          </a:prstGeom>
          <a:blipFill rotWithShape="1">
            <a:blip r:embed="rId18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29" name="Прямоугольник 2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44208" y="2311175"/>
            <a:ext cx="1053898" cy="722314"/>
          </a:xfrm>
          <a:prstGeom prst="rect">
            <a:avLst/>
          </a:prstGeom>
          <a:blipFill rotWithShape="1">
            <a:blip r:embed="rId19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32" name="TextBox 3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996044" y="2440967"/>
            <a:ext cx="1054519" cy="461665"/>
          </a:xfrm>
          <a:prstGeom prst="rect">
            <a:avLst/>
          </a:prstGeom>
          <a:blipFill rotWithShape="1">
            <a:blip r:embed="rId20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Arc 44" descr="Светлый диагональный 1"/>
          <p:cNvSpPr>
            <a:spLocks/>
          </p:cNvSpPr>
          <p:nvPr/>
        </p:nvSpPr>
        <p:spPr bwMode="auto">
          <a:xfrm flipH="1">
            <a:off x="2590800" y="2308225"/>
            <a:ext cx="2574925" cy="25781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43200 w 43200"/>
              <a:gd name="T1" fmla="*/ 21680 h 43200"/>
              <a:gd name="T2" fmla="*/ 21680 w 43200"/>
              <a:gd name="T3" fmla="*/ 0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43199" y="21679"/>
                </a:moveTo>
                <a:cubicBezTo>
                  <a:pt x="43155" y="33578"/>
                  <a:pt x="33498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26" y="-1"/>
                  <a:pt x="21653" y="0"/>
                  <a:pt x="21679" y="0"/>
                </a:cubicBezTo>
              </a:path>
              <a:path w="43200" h="43200" stroke="0" extrusionOk="0">
                <a:moveTo>
                  <a:pt x="43199" y="21679"/>
                </a:moveTo>
                <a:cubicBezTo>
                  <a:pt x="43155" y="33578"/>
                  <a:pt x="33498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626" y="-1"/>
                  <a:pt x="21653" y="0"/>
                  <a:pt x="21679" y="0"/>
                </a:cubicBezTo>
                <a:lnTo>
                  <a:pt x="21600" y="21600"/>
                </a:lnTo>
                <a:close/>
              </a:path>
            </a:pathLst>
          </a:custGeom>
          <a:ln>
            <a:headEnd type="oval" w="med" len="med"/>
            <a:tailEnd type="oval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endParaRPr lang="ru-RU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grpSp>
        <p:nvGrpSpPr>
          <p:cNvPr id="25" name="Group 23"/>
          <p:cNvGrpSpPr>
            <a:grpSpLocks/>
          </p:cNvGrpSpPr>
          <p:nvPr/>
        </p:nvGrpSpPr>
        <p:grpSpPr bwMode="auto">
          <a:xfrm>
            <a:off x="3505200" y="4822825"/>
            <a:ext cx="350838" cy="587375"/>
            <a:chOff x="3859" y="1343"/>
            <a:chExt cx="221" cy="370"/>
          </a:xfrm>
        </p:grpSpPr>
        <p:sp>
          <p:nvSpPr>
            <p:cNvPr id="4209" name="Freeform 24"/>
            <p:cNvSpPr>
              <a:spLocks/>
            </p:cNvSpPr>
            <p:nvPr/>
          </p:nvSpPr>
          <p:spPr bwMode="auto">
            <a:xfrm>
              <a:off x="3859" y="1551"/>
              <a:ext cx="194" cy="1"/>
            </a:xfrm>
            <a:custGeom>
              <a:avLst/>
              <a:gdLst>
                <a:gd name="T0" fmla="*/ 0 w 194"/>
                <a:gd name="T1" fmla="*/ 0 h 1"/>
                <a:gd name="T2" fmla="*/ 194 w 194"/>
                <a:gd name="T3" fmla="*/ 0 h 1"/>
                <a:gd name="T4" fmla="*/ 0 60000 65536"/>
                <a:gd name="T5" fmla="*/ 0 60000 65536"/>
                <a:gd name="T6" fmla="*/ 0 w 194"/>
                <a:gd name="T7" fmla="*/ 0 h 1"/>
                <a:gd name="T8" fmla="*/ 194 w 19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4" h="1">
                  <a:moveTo>
                    <a:pt x="0" y="0"/>
                  </a:moveTo>
                  <a:lnTo>
                    <a:pt x="194" y="0"/>
                  </a:lnTo>
                </a:path>
              </a:pathLst>
            </a:custGeom>
            <a:solidFill>
              <a:srgbClr val="FFFFFF"/>
            </a:solidFill>
            <a:ln w="19050" cmpd="sng">
              <a:solidFill>
                <a:srgbClr val="0033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901" y="1521"/>
              <a:ext cx="89" cy="1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2</a:t>
              </a:r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933" y="1343"/>
              <a:ext cx="147" cy="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300" b="1" i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p</a:t>
              </a:r>
              <a:endParaRPr lang="ru-RU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861" y="1375"/>
              <a:ext cx="89" cy="1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3</a:t>
              </a:r>
            </a:p>
          </p:txBody>
        </p:sp>
      </p:grp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5181600" y="3560763"/>
            <a:ext cx="685800" cy="3508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</a:t>
            </a:r>
            <a:r>
              <a:rPr lang="ru-RU" sz="23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p</a:t>
            </a:r>
            <a:endParaRPr lang="ru-RU" b="1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pSp>
        <p:nvGrpSpPr>
          <p:cNvPr id="4162" name="Group 29"/>
          <p:cNvGrpSpPr>
            <a:grpSpLocks/>
          </p:cNvGrpSpPr>
          <p:nvPr/>
        </p:nvGrpSpPr>
        <p:grpSpPr bwMode="auto">
          <a:xfrm>
            <a:off x="2133600" y="1546225"/>
            <a:ext cx="4030663" cy="3582988"/>
            <a:chOff x="2448" y="1928"/>
            <a:chExt cx="1728" cy="1536"/>
          </a:xfrm>
        </p:grpSpPr>
        <p:sp>
          <p:nvSpPr>
            <p:cNvPr id="4206" name="Oval 30"/>
            <p:cNvSpPr>
              <a:spLocks noChangeArrowheads="1"/>
            </p:cNvSpPr>
            <p:nvPr/>
          </p:nvSpPr>
          <p:spPr bwMode="auto">
            <a:xfrm>
              <a:off x="2640" y="2256"/>
              <a:ext cx="1104" cy="110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Verdana" pitchFamily="34" charset="0"/>
              </a:endParaRPr>
            </a:p>
          </p:txBody>
        </p:sp>
        <p:sp>
          <p:nvSpPr>
            <p:cNvPr id="4207" name="Line 31"/>
            <p:cNvSpPr>
              <a:spLocks noChangeShapeType="1"/>
            </p:cNvSpPr>
            <p:nvPr/>
          </p:nvSpPr>
          <p:spPr bwMode="auto">
            <a:xfrm>
              <a:off x="2448" y="2808"/>
              <a:ext cx="17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8" name="Line 32"/>
            <p:cNvSpPr>
              <a:spLocks noChangeShapeType="1"/>
            </p:cNvSpPr>
            <p:nvPr/>
          </p:nvSpPr>
          <p:spPr bwMode="auto">
            <a:xfrm flipV="1">
              <a:off x="3192" y="1928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2362200" y="3532188"/>
            <a:ext cx="292100" cy="3508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p</a:t>
            </a:r>
            <a:endParaRPr lang="ru-RU" b="1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4164" name="Rectangle 34"/>
          <p:cNvSpPr>
            <a:spLocks noChangeArrowheads="1"/>
          </p:cNvSpPr>
          <p:nvPr/>
        </p:nvSpPr>
        <p:spPr bwMode="auto">
          <a:xfrm>
            <a:off x="395288" y="554038"/>
            <a:ext cx="8001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б). Найдите все корни этого уравнения, принадлежащие отрезку </a:t>
            </a:r>
          </a:p>
        </p:txBody>
      </p:sp>
      <p:grpSp>
        <p:nvGrpSpPr>
          <p:cNvPr id="37" name="Group 35"/>
          <p:cNvGrpSpPr>
            <a:grpSpLocks/>
          </p:cNvGrpSpPr>
          <p:nvPr/>
        </p:nvGrpSpPr>
        <p:grpSpPr bwMode="auto">
          <a:xfrm>
            <a:off x="3911600" y="1698625"/>
            <a:ext cx="203200" cy="625475"/>
            <a:chOff x="2056" y="3504"/>
            <a:chExt cx="128" cy="394"/>
          </a:xfrm>
        </p:grpSpPr>
        <p:sp>
          <p:nvSpPr>
            <p:cNvPr id="4203" name="Freeform 36"/>
            <p:cNvSpPr>
              <a:spLocks/>
            </p:cNvSpPr>
            <p:nvPr/>
          </p:nvSpPr>
          <p:spPr bwMode="auto">
            <a:xfrm>
              <a:off x="2056" y="3712"/>
              <a:ext cx="128" cy="1"/>
            </a:xfrm>
            <a:custGeom>
              <a:avLst/>
              <a:gdLst>
                <a:gd name="T0" fmla="*/ 0 w 128"/>
                <a:gd name="T1" fmla="*/ 0 h 1"/>
                <a:gd name="T2" fmla="*/ 128 w 128"/>
                <a:gd name="T3" fmla="*/ 0 h 1"/>
                <a:gd name="T4" fmla="*/ 0 60000 65536"/>
                <a:gd name="T5" fmla="*/ 0 60000 65536"/>
                <a:gd name="T6" fmla="*/ 0 w 128"/>
                <a:gd name="T7" fmla="*/ 0 h 1"/>
                <a:gd name="T8" fmla="*/ 128 w 12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8" h="1">
                  <a:moveTo>
                    <a:pt x="0" y="0"/>
                  </a:moveTo>
                  <a:lnTo>
                    <a:pt x="128" y="0"/>
                  </a:lnTo>
                </a:path>
              </a:pathLst>
            </a:custGeom>
            <a:solidFill>
              <a:srgbClr val="FFFFFF"/>
            </a:solidFill>
            <a:ln w="19050" cmpd="sng">
              <a:solidFill>
                <a:srgbClr val="0033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072" y="3706"/>
              <a:ext cx="89" cy="1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2</a:t>
              </a: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059" y="3504"/>
              <a:ext cx="101" cy="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300" b="1" i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p</a:t>
              </a:r>
              <a:endParaRPr lang="ru-RU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</p:grpSp>
      <p:grpSp>
        <p:nvGrpSpPr>
          <p:cNvPr id="41" name="Group 39"/>
          <p:cNvGrpSpPr>
            <a:grpSpLocks/>
          </p:cNvGrpSpPr>
          <p:nvPr/>
        </p:nvGrpSpPr>
        <p:grpSpPr bwMode="auto">
          <a:xfrm>
            <a:off x="3878263" y="1752600"/>
            <a:ext cx="350837" cy="587375"/>
            <a:chOff x="3859" y="1343"/>
            <a:chExt cx="221" cy="370"/>
          </a:xfrm>
        </p:grpSpPr>
        <p:sp>
          <p:nvSpPr>
            <p:cNvPr id="4199" name="Freeform 40"/>
            <p:cNvSpPr>
              <a:spLocks/>
            </p:cNvSpPr>
            <p:nvPr/>
          </p:nvSpPr>
          <p:spPr bwMode="auto">
            <a:xfrm>
              <a:off x="3859" y="1551"/>
              <a:ext cx="194" cy="1"/>
            </a:xfrm>
            <a:custGeom>
              <a:avLst/>
              <a:gdLst>
                <a:gd name="T0" fmla="*/ 0 w 194"/>
                <a:gd name="T1" fmla="*/ 0 h 1"/>
                <a:gd name="T2" fmla="*/ 194 w 194"/>
                <a:gd name="T3" fmla="*/ 0 h 1"/>
                <a:gd name="T4" fmla="*/ 0 60000 65536"/>
                <a:gd name="T5" fmla="*/ 0 60000 65536"/>
                <a:gd name="T6" fmla="*/ 0 w 194"/>
                <a:gd name="T7" fmla="*/ 0 h 1"/>
                <a:gd name="T8" fmla="*/ 194 w 19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4" h="1">
                  <a:moveTo>
                    <a:pt x="0" y="0"/>
                  </a:moveTo>
                  <a:lnTo>
                    <a:pt x="194" y="0"/>
                  </a:lnTo>
                </a:path>
              </a:pathLst>
            </a:custGeom>
            <a:solidFill>
              <a:srgbClr val="FFFFFF"/>
            </a:solidFill>
            <a:ln w="19050" cmpd="sng">
              <a:solidFill>
                <a:srgbClr val="0033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3901" y="1521"/>
              <a:ext cx="89" cy="1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2</a:t>
              </a: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3933" y="1343"/>
              <a:ext cx="147" cy="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300" b="1" i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p</a:t>
              </a:r>
              <a:endParaRPr lang="ru-RU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3861" y="1375"/>
              <a:ext cx="89" cy="1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5</a:t>
              </a:r>
            </a:p>
          </p:txBody>
        </p:sp>
      </p:grpSp>
      <p:grpSp>
        <p:nvGrpSpPr>
          <p:cNvPr id="52" name="Group 50"/>
          <p:cNvGrpSpPr>
            <a:grpSpLocks/>
          </p:cNvGrpSpPr>
          <p:nvPr/>
        </p:nvGrpSpPr>
        <p:grpSpPr bwMode="auto">
          <a:xfrm>
            <a:off x="2493963" y="3540125"/>
            <a:ext cx="2717800" cy="127000"/>
            <a:chOff x="3224" y="2504"/>
            <a:chExt cx="1712" cy="80"/>
          </a:xfrm>
        </p:grpSpPr>
        <p:grpSp>
          <p:nvGrpSpPr>
            <p:cNvPr id="4193" name="Group 51"/>
            <p:cNvGrpSpPr>
              <a:grpSpLocks/>
            </p:cNvGrpSpPr>
            <p:nvPr/>
          </p:nvGrpSpPr>
          <p:grpSpPr bwMode="auto">
            <a:xfrm>
              <a:off x="4080" y="2504"/>
              <a:ext cx="856" cy="80"/>
              <a:chOff x="4080" y="2504"/>
              <a:chExt cx="856" cy="80"/>
            </a:xfrm>
          </p:grpSpPr>
          <p:sp>
            <p:nvSpPr>
              <p:cNvPr id="4197" name="Freeform 52"/>
              <p:cNvSpPr>
                <a:spLocks/>
              </p:cNvSpPr>
              <p:nvPr/>
            </p:nvSpPr>
            <p:spPr bwMode="auto">
              <a:xfrm>
                <a:off x="4080" y="2542"/>
                <a:ext cx="808" cy="2"/>
              </a:xfrm>
              <a:custGeom>
                <a:avLst/>
                <a:gdLst>
                  <a:gd name="T0" fmla="*/ 808 w 808"/>
                  <a:gd name="T1" fmla="*/ 2 h 2"/>
                  <a:gd name="T2" fmla="*/ 0 w 808"/>
                  <a:gd name="T3" fmla="*/ 0 h 2"/>
                  <a:gd name="T4" fmla="*/ 0 60000 65536"/>
                  <a:gd name="T5" fmla="*/ 0 60000 65536"/>
                  <a:gd name="T6" fmla="*/ 0 w 808"/>
                  <a:gd name="T7" fmla="*/ 0 h 2"/>
                  <a:gd name="T8" fmla="*/ 808 w 808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08" h="2">
                    <a:moveTo>
                      <a:pt x="808" y="2"/>
                    </a:moveTo>
                    <a:lnTo>
                      <a:pt x="0" y="0"/>
                    </a:lnTo>
                  </a:path>
                </a:pathLst>
              </a:custGeom>
              <a:noFill/>
              <a:ln w="28575" cmpd="sng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Oval 53"/>
              <p:cNvSpPr>
                <a:spLocks noChangeArrowheads="1"/>
              </p:cNvSpPr>
              <p:nvPr/>
            </p:nvSpPr>
            <p:spPr bwMode="auto">
              <a:xfrm>
                <a:off x="4856" y="2504"/>
                <a:ext cx="80" cy="80"/>
              </a:xfrm>
              <a:prstGeom prst="ellipse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194" name="Group 54"/>
            <p:cNvGrpSpPr>
              <a:grpSpLocks/>
            </p:cNvGrpSpPr>
            <p:nvPr/>
          </p:nvGrpSpPr>
          <p:grpSpPr bwMode="auto">
            <a:xfrm flipH="1" flipV="1">
              <a:off x="3224" y="2504"/>
              <a:ext cx="856" cy="80"/>
              <a:chOff x="4080" y="2504"/>
              <a:chExt cx="856" cy="80"/>
            </a:xfrm>
          </p:grpSpPr>
          <p:sp>
            <p:nvSpPr>
              <p:cNvPr id="4195" name="Freeform 55"/>
              <p:cNvSpPr>
                <a:spLocks/>
              </p:cNvSpPr>
              <p:nvPr/>
            </p:nvSpPr>
            <p:spPr bwMode="auto">
              <a:xfrm>
                <a:off x="4080" y="2542"/>
                <a:ext cx="808" cy="2"/>
              </a:xfrm>
              <a:custGeom>
                <a:avLst/>
                <a:gdLst>
                  <a:gd name="T0" fmla="*/ 808 w 808"/>
                  <a:gd name="T1" fmla="*/ 2 h 2"/>
                  <a:gd name="T2" fmla="*/ 0 w 808"/>
                  <a:gd name="T3" fmla="*/ 0 h 2"/>
                  <a:gd name="T4" fmla="*/ 0 60000 65536"/>
                  <a:gd name="T5" fmla="*/ 0 60000 65536"/>
                  <a:gd name="T6" fmla="*/ 0 w 808"/>
                  <a:gd name="T7" fmla="*/ 0 h 2"/>
                  <a:gd name="T8" fmla="*/ 808 w 808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08" h="2">
                    <a:moveTo>
                      <a:pt x="808" y="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6" name="Oval 56"/>
              <p:cNvSpPr>
                <a:spLocks noChangeArrowheads="1"/>
              </p:cNvSpPr>
              <p:nvPr/>
            </p:nvSpPr>
            <p:spPr bwMode="auto">
              <a:xfrm>
                <a:off x="4856" y="2504"/>
                <a:ext cx="80" cy="80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Verdana" pitchFamily="34" charset="0"/>
                </a:endParaRPr>
              </a:p>
            </p:txBody>
          </p:sp>
        </p:grpSp>
      </p:grpSp>
      <p:graphicFrame>
        <p:nvGraphicFramePr>
          <p:cNvPr id="59" name="Object 57"/>
          <p:cNvGraphicFramePr>
            <a:graphicFrameLocks noChangeAspect="1"/>
          </p:cNvGraphicFramePr>
          <p:nvPr/>
        </p:nvGraphicFramePr>
        <p:xfrm>
          <a:off x="5105400" y="4533900"/>
          <a:ext cx="1319213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name="Формула" r:id="rId3" imgW="596641" imgH="393529" progId="Equation.3">
                  <p:embed/>
                </p:oleObj>
              </mc:Choice>
              <mc:Fallback>
                <p:oleObj name="Формула" r:id="rId3" imgW="596641" imgH="393529" progId="Equation.3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533900"/>
                        <a:ext cx="1319213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58"/>
          <p:cNvGraphicFramePr>
            <a:graphicFrameLocks noChangeAspect="1"/>
          </p:cNvGraphicFramePr>
          <p:nvPr/>
        </p:nvGraphicFramePr>
        <p:xfrm>
          <a:off x="6392863" y="4572000"/>
          <a:ext cx="22479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Формула" r:id="rId5" imgW="1016000" imgH="393700" progId="Equation.3">
                  <p:embed/>
                </p:oleObj>
              </mc:Choice>
              <mc:Fallback>
                <p:oleObj name="Формула" r:id="rId5" imgW="1016000" imgH="393700" progId="Equation.3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2863" y="4572000"/>
                        <a:ext cx="2247900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55" name="Object 59"/>
          <p:cNvGraphicFramePr>
            <a:graphicFrameLocks noChangeAspect="1"/>
          </p:cNvGraphicFramePr>
          <p:nvPr/>
        </p:nvGraphicFramePr>
        <p:xfrm>
          <a:off x="7391400" y="381000"/>
          <a:ext cx="11509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5" name="Формула" r:id="rId7" imgW="520474" imgH="431613" progId="Equation.3">
                  <p:embed/>
                </p:oleObj>
              </mc:Choice>
              <mc:Fallback>
                <p:oleObj name="Формула" r:id="rId7" imgW="520474" imgH="431613" progId="Equation.3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381000"/>
                        <a:ext cx="115093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5" name="Group 123"/>
          <p:cNvGrpSpPr>
            <a:grpSpLocks/>
          </p:cNvGrpSpPr>
          <p:nvPr/>
        </p:nvGrpSpPr>
        <p:grpSpPr bwMode="auto">
          <a:xfrm>
            <a:off x="2735263" y="2489200"/>
            <a:ext cx="2286000" cy="592138"/>
            <a:chOff x="3208" y="2216"/>
            <a:chExt cx="1440" cy="373"/>
          </a:xfrm>
        </p:grpSpPr>
        <p:grpSp>
          <p:nvGrpSpPr>
            <p:cNvPr id="4185" name="Group 124"/>
            <p:cNvGrpSpPr>
              <a:grpSpLocks/>
            </p:cNvGrpSpPr>
            <p:nvPr/>
          </p:nvGrpSpPr>
          <p:grpSpPr bwMode="auto">
            <a:xfrm>
              <a:off x="3208" y="2472"/>
              <a:ext cx="1440" cy="48"/>
              <a:chOff x="3208" y="2472"/>
              <a:chExt cx="1440" cy="48"/>
            </a:xfrm>
          </p:grpSpPr>
          <p:sp>
            <p:nvSpPr>
              <p:cNvPr id="4190" name="Line 125"/>
              <p:cNvSpPr>
                <a:spLocks noChangeShapeType="1"/>
              </p:cNvSpPr>
              <p:nvPr/>
            </p:nvSpPr>
            <p:spPr bwMode="auto">
              <a:xfrm rot="5400000">
                <a:off x="3911" y="1804"/>
                <a:ext cx="1" cy="13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1" name="Oval 126"/>
              <p:cNvSpPr>
                <a:spLocks noChangeArrowheads="1"/>
              </p:cNvSpPr>
              <p:nvPr/>
            </p:nvSpPr>
            <p:spPr bwMode="auto">
              <a:xfrm>
                <a:off x="3208" y="2472"/>
                <a:ext cx="48" cy="4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Verdana" pitchFamily="34" charset="0"/>
                </a:endParaRPr>
              </a:p>
            </p:txBody>
          </p:sp>
          <p:sp>
            <p:nvSpPr>
              <p:cNvPr id="4192" name="Oval 127"/>
              <p:cNvSpPr>
                <a:spLocks noChangeArrowheads="1"/>
              </p:cNvSpPr>
              <p:nvPr/>
            </p:nvSpPr>
            <p:spPr bwMode="auto">
              <a:xfrm>
                <a:off x="4600" y="2472"/>
                <a:ext cx="48" cy="4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Verdana" pitchFamily="34" charset="0"/>
                </a:endParaRPr>
              </a:p>
            </p:txBody>
          </p:sp>
        </p:grpSp>
        <p:grpSp>
          <p:nvGrpSpPr>
            <p:cNvPr id="4186" name="Group 128"/>
            <p:cNvGrpSpPr>
              <a:grpSpLocks/>
            </p:cNvGrpSpPr>
            <p:nvPr/>
          </p:nvGrpSpPr>
          <p:grpSpPr bwMode="auto">
            <a:xfrm>
              <a:off x="3752" y="2216"/>
              <a:ext cx="197" cy="373"/>
              <a:chOff x="3752" y="2216"/>
              <a:chExt cx="197" cy="373"/>
            </a:xfrm>
          </p:grpSpPr>
          <p:sp>
            <p:nvSpPr>
              <p:cNvPr id="68" name="Rectangle 129"/>
              <p:cNvSpPr>
                <a:spLocks noChangeArrowheads="1"/>
              </p:cNvSpPr>
              <p:nvPr/>
            </p:nvSpPr>
            <p:spPr bwMode="auto">
              <a:xfrm>
                <a:off x="3752" y="2216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1</a:t>
                </a:r>
              </a:p>
            </p:txBody>
          </p:sp>
          <p:sp>
            <p:nvSpPr>
              <p:cNvPr id="69" name="Rectangle 130"/>
              <p:cNvSpPr>
                <a:spLocks noChangeArrowheads="1"/>
              </p:cNvSpPr>
              <p:nvPr/>
            </p:nvSpPr>
            <p:spPr bwMode="auto">
              <a:xfrm>
                <a:off x="3753" y="235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4189" name="Freeform 131"/>
              <p:cNvSpPr>
                <a:spLocks/>
              </p:cNvSpPr>
              <p:nvPr/>
            </p:nvSpPr>
            <p:spPr bwMode="auto">
              <a:xfrm>
                <a:off x="3812" y="2402"/>
                <a:ext cx="82" cy="1"/>
              </a:xfrm>
              <a:custGeom>
                <a:avLst/>
                <a:gdLst>
                  <a:gd name="T0" fmla="*/ 0 w 82"/>
                  <a:gd name="T1" fmla="*/ 0 h 1"/>
                  <a:gd name="T2" fmla="*/ 82 w 82"/>
                  <a:gd name="T3" fmla="*/ 0 h 1"/>
                  <a:gd name="T4" fmla="*/ 0 60000 65536"/>
                  <a:gd name="T5" fmla="*/ 0 60000 65536"/>
                  <a:gd name="T6" fmla="*/ 0 w 82"/>
                  <a:gd name="T7" fmla="*/ 0 h 1"/>
                  <a:gd name="T8" fmla="*/ 82 w 8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2" h="1">
                    <a:moveTo>
                      <a:pt x="0" y="0"/>
                    </a:moveTo>
                    <a:lnTo>
                      <a:pt x="82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4" name="Group 132"/>
          <p:cNvGrpSpPr>
            <a:grpSpLocks/>
          </p:cNvGrpSpPr>
          <p:nvPr/>
        </p:nvGrpSpPr>
        <p:grpSpPr bwMode="auto">
          <a:xfrm>
            <a:off x="4906963" y="2463800"/>
            <a:ext cx="419100" cy="633413"/>
            <a:chOff x="4592" y="3264"/>
            <a:chExt cx="264" cy="399"/>
          </a:xfrm>
        </p:grpSpPr>
        <p:sp>
          <p:nvSpPr>
            <p:cNvPr id="4181" name="Freeform 133"/>
            <p:cNvSpPr>
              <a:spLocks/>
            </p:cNvSpPr>
            <p:nvPr/>
          </p:nvSpPr>
          <p:spPr bwMode="auto">
            <a:xfrm>
              <a:off x="4662" y="3472"/>
              <a:ext cx="194" cy="1"/>
            </a:xfrm>
            <a:custGeom>
              <a:avLst/>
              <a:gdLst>
                <a:gd name="T0" fmla="*/ 0 w 194"/>
                <a:gd name="T1" fmla="*/ 0 h 1"/>
                <a:gd name="T2" fmla="*/ 194 w 194"/>
                <a:gd name="T3" fmla="*/ 0 h 1"/>
                <a:gd name="T4" fmla="*/ 0 60000 65536"/>
                <a:gd name="T5" fmla="*/ 0 60000 65536"/>
                <a:gd name="T6" fmla="*/ 0 w 194"/>
                <a:gd name="T7" fmla="*/ 0 h 1"/>
                <a:gd name="T8" fmla="*/ 194 w 19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4" h="1">
                  <a:moveTo>
                    <a:pt x="0" y="0"/>
                  </a:moveTo>
                  <a:lnTo>
                    <a:pt x="194" y="0"/>
                  </a:lnTo>
                </a:path>
              </a:pathLst>
            </a:custGeom>
            <a:solidFill>
              <a:srgbClr val="FFFFFF"/>
            </a:solidFill>
            <a:ln w="19050" cmpd="sng">
              <a:solidFill>
                <a:srgbClr val="0033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Rectangle 134"/>
            <p:cNvSpPr>
              <a:spLocks noChangeArrowheads="1"/>
            </p:cNvSpPr>
            <p:nvPr/>
          </p:nvSpPr>
          <p:spPr bwMode="auto">
            <a:xfrm>
              <a:off x="4704" y="3442"/>
              <a:ext cx="102" cy="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3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6</a:t>
              </a:r>
              <a:endParaRPr lang="ru-RU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  <p:sp>
          <p:nvSpPr>
            <p:cNvPr id="77" name="Rectangle 135"/>
            <p:cNvSpPr>
              <a:spLocks noChangeArrowheads="1"/>
            </p:cNvSpPr>
            <p:nvPr/>
          </p:nvSpPr>
          <p:spPr bwMode="auto">
            <a:xfrm>
              <a:off x="4752" y="3264"/>
              <a:ext cx="101" cy="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300" b="1" i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p</a:t>
              </a:r>
              <a:endParaRPr lang="ru-RU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  <p:sp>
          <p:nvSpPr>
            <p:cNvPr id="78" name="Rectangle 136"/>
            <p:cNvSpPr>
              <a:spLocks noChangeArrowheads="1"/>
            </p:cNvSpPr>
            <p:nvPr/>
          </p:nvSpPr>
          <p:spPr bwMode="auto">
            <a:xfrm>
              <a:off x="4592" y="3288"/>
              <a:ext cx="178" cy="19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13</a:t>
              </a:r>
            </a:p>
          </p:txBody>
        </p:sp>
      </p:grpSp>
      <p:grpSp>
        <p:nvGrpSpPr>
          <p:cNvPr id="79" name="Group 137"/>
          <p:cNvGrpSpPr>
            <a:grpSpLocks/>
          </p:cNvGrpSpPr>
          <p:nvPr/>
        </p:nvGrpSpPr>
        <p:grpSpPr bwMode="auto">
          <a:xfrm>
            <a:off x="5338763" y="2781300"/>
            <a:ext cx="635000" cy="762000"/>
            <a:chOff x="4848" y="2400"/>
            <a:chExt cx="400" cy="480"/>
          </a:xfrm>
        </p:grpSpPr>
        <p:grpSp>
          <p:nvGrpSpPr>
            <p:cNvPr id="4174" name="Group 138"/>
            <p:cNvGrpSpPr>
              <a:grpSpLocks/>
            </p:cNvGrpSpPr>
            <p:nvPr/>
          </p:nvGrpSpPr>
          <p:grpSpPr bwMode="auto">
            <a:xfrm>
              <a:off x="4944" y="2448"/>
              <a:ext cx="304" cy="394"/>
              <a:chOff x="1880" y="3504"/>
              <a:chExt cx="304" cy="394"/>
            </a:xfrm>
          </p:grpSpPr>
          <p:grpSp>
            <p:nvGrpSpPr>
              <p:cNvPr id="4176" name="Group 139"/>
              <p:cNvGrpSpPr>
                <a:grpSpLocks/>
              </p:cNvGrpSpPr>
              <p:nvPr/>
            </p:nvGrpSpPr>
            <p:grpSpPr bwMode="auto">
              <a:xfrm>
                <a:off x="2056" y="3504"/>
                <a:ext cx="128" cy="394"/>
                <a:chOff x="2056" y="3504"/>
                <a:chExt cx="128" cy="394"/>
              </a:xfrm>
            </p:grpSpPr>
            <p:sp>
              <p:nvSpPr>
                <p:cNvPr id="4178" name="Freeform 140"/>
                <p:cNvSpPr>
                  <a:spLocks/>
                </p:cNvSpPr>
                <p:nvPr/>
              </p:nvSpPr>
              <p:spPr bwMode="auto">
                <a:xfrm>
                  <a:off x="2056" y="3712"/>
                  <a:ext cx="128" cy="1"/>
                </a:xfrm>
                <a:custGeom>
                  <a:avLst/>
                  <a:gdLst>
                    <a:gd name="T0" fmla="*/ 0 w 128"/>
                    <a:gd name="T1" fmla="*/ 0 h 1"/>
                    <a:gd name="T2" fmla="*/ 128 w 128"/>
                    <a:gd name="T3" fmla="*/ 0 h 1"/>
                    <a:gd name="T4" fmla="*/ 0 60000 65536"/>
                    <a:gd name="T5" fmla="*/ 0 60000 65536"/>
                    <a:gd name="T6" fmla="*/ 0 w 128"/>
                    <a:gd name="T7" fmla="*/ 0 h 1"/>
                    <a:gd name="T8" fmla="*/ 128 w 128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8" h="1">
                      <a:moveTo>
                        <a:pt x="0" y="0"/>
                      </a:moveTo>
                      <a:lnTo>
                        <a:pt x="128" y="0"/>
                      </a:lnTo>
                    </a:path>
                  </a:pathLst>
                </a:custGeom>
                <a:solidFill>
                  <a:srgbClr val="FFFFFF"/>
                </a:solidFill>
                <a:ln w="19050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" name="Rectangle 141"/>
                <p:cNvSpPr>
                  <a:spLocks noChangeArrowheads="1"/>
                </p:cNvSpPr>
                <p:nvPr/>
              </p:nvSpPr>
              <p:spPr bwMode="auto">
                <a:xfrm>
                  <a:off x="2072" y="3706"/>
                  <a:ext cx="89" cy="192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 lIns="0" tIns="0" rIns="0" bIns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2000" b="1">
                      <a:solidFill>
                        <a:srgbClr val="0033CC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lt"/>
                    </a:rPr>
                    <a:t>6</a:t>
                  </a:r>
                </a:p>
              </p:txBody>
            </p:sp>
            <p:sp>
              <p:nvSpPr>
                <p:cNvPr id="86" name="Rectangle 142"/>
                <p:cNvSpPr>
                  <a:spLocks noChangeArrowheads="1"/>
                </p:cNvSpPr>
                <p:nvPr/>
              </p:nvSpPr>
              <p:spPr bwMode="auto">
                <a:xfrm>
                  <a:off x="2059" y="3504"/>
                  <a:ext cx="101" cy="221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 lIns="0" tIns="0" rIns="0" bIns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2300" b="1" i="1">
                      <a:solidFill>
                        <a:srgbClr val="0033CC"/>
                      </a:solidFill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Symbol" pitchFamily="18" charset="2"/>
                    </a:rPr>
                    <a:t>p</a:t>
                  </a:r>
                  <a:endParaRPr lang="ru-RU" b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endParaRPr>
                </a:p>
              </p:txBody>
            </p:sp>
          </p:grpSp>
          <p:sp>
            <p:nvSpPr>
              <p:cNvPr id="83" name="Rectangle 143"/>
              <p:cNvSpPr>
                <a:spLocks noChangeArrowheads="1"/>
              </p:cNvSpPr>
              <p:nvPr/>
            </p:nvSpPr>
            <p:spPr bwMode="auto">
              <a:xfrm>
                <a:off x="1880" y="3568"/>
                <a:ext cx="209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+</a:t>
                </a:r>
              </a:p>
            </p:txBody>
          </p:sp>
        </p:grpSp>
        <p:sp>
          <p:nvSpPr>
            <p:cNvPr id="4175" name="Freeform 144"/>
            <p:cNvSpPr>
              <a:spLocks/>
            </p:cNvSpPr>
            <p:nvPr/>
          </p:nvSpPr>
          <p:spPr bwMode="auto">
            <a:xfrm flipH="1" flipV="1">
              <a:off x="4848" y="2400"/>
              <a:ext cx="152" cy="480"/>
            </a:xfrm>
            <a:custGeom>
              <a:avLst/>
              <a:gdLst>
                <a:gd name="T0" fmla="*/ 8 w 152"/>
                <a:gd name="T1" fmla="*/ 0 h 480"/>
                <a:gd name="T2" fmla="*/ 8 w 152"/>
                <a:gd name="T3" fmla="*/ 192 h 480"/>
                <a:gd name="T4" fmla="*/ 56 w 152"/>
                <a:gd name="T5" fmla="*/ 336 h 480"/>
                <a:gd name="T6" fmla="*/ 152 w 152"/>
                <a:gd name="T7" fmla="*/ 480 h 4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2"/>
                <a:gd name="T13" fmla="*/ 0 h 480"/>
                <a:gd name="T14" fmla="*/ 152 w 152"/>
                <a:gd name="T15" fmla="*/ 480 h 4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2" h="480">
                  <a:moveTo>
                    <a:pt x="8" y="0"/>
                  </a:moveTo>
                  <a:cubicBezTo>
                    <a:pt x="4" y="68"/>
                    <a:pt x="0" y="136"/>
                    <a:pt x="8" y="192"/>
                  </a:cubicBezTo>
                  <a:cubicBezTo>
                    <a:pt x="16" y="248"/>
                    <a:pt x="32" y="288"/>
                    <a:pt x="56" y="336"/>
                  </a:cubicBezTo>
                  <a:cubicBezTo>
                    <a:pt x="80" y="384"/>
                    <a:pt x="116" y="432"/>
                    <a:pt x="152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7" name="Group 145"/>
          <p:cNvGrpSpPr>
            <a:grpSpLocks/>
          </p:cNvGrpSpPr>
          <p:nvPr/>
        </p:nvGrpSpPr>
        <p:grpSpPr bwMode="auto">
          <a:xfrm>
            <a:off x="2684463" y="2833688"/>
            <a:ext cx="173037" cy="176212"/>
            <a:chOff x="3954" y="1748"/>
            <a:chExt cx="86" cy="88"/>
          </a:xfrm>
        </p:grpSpPr>
        <p:sp>
          <p:nvSpPr>
            <p:cNvPr id="88" name="Freeform 146"/>
            <p:cNvSpPr>
              <a:spLocks/>
            </p:cNvSpPr>
            <p:nvPr/>
          </p:nvSpPr>
          <p:spPr bwMode="auto">
            <a:xfrm>
              <a:off x="3958" y="1748"/>
              <a:ext cx="78" cy="88"/>
            </a:xfrm>
            <a:custGeom>
              <a:avLst/>
              <a:gdLst>
                <a:gd name="T0" fmla="*/ 0 w 78"/>
                <a:gd name="T1" fmla="*/ 0 h 88"/>
                <a:gd name="T2" fmla="*/ 78 w 78"/>
                <a:gd name="T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8" h="88">
                  <a:moveTo>
                    <a:pt x="0" y="0"/>
                  </a:moveTo>
                  <a:lnTo>
                    <a:pt x="78" y="88"/>
                  </a:lnTo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9" name="Freeform 147"/>
            <p:cNvSpPr>
              <a:spLocks/>
            </p:cNvSpPr>
            <p:nvPr/>
          </p:nvSpPr>
          <p:spPr bwMode="auto">
            <a:xfrm>
              <a:off x="3954" y="1750"/>
              <a:ext cx="86" cy="86"/>
            </a:xfrm>
            <a:custGeom>
              <a:avLst/>
              <a:gdLst>
                <a:gd name="T0" fmla="*/ 86 w 86"/>
                <a:gd name="T1" fmla="*/ 0 h 86"/>
                <a:gd name="T2" fmla="*/ 0 w 86"/>
                <a:gd name="T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86">
                  <a:moveTo>
                    <a:pt x="86" y="0"/>
                  </a:moveTo>
                  <a:lnTo>
                    <a:pt x="0" y="86"/>
                  </a:lnTo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aphicFrame>
        <p:nvGraphicFramePr>
          <p:cNvPr id="4156" name="Object 60"/>
          <p:cNvGraphicFramePr>
            <a:graphicFrameLocks noChangeAspect="1"/>
          </p:cNvGraphicFramePr>
          <p:nvPr/>
        </p:nvGraphicFramePr>
        <p:xfrm>
          <a:off x="457200" y="1447800"/>
          <a:ext cx="1293813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6" name="Формула" r:id="rId9" imgW="583947" imgH="393529" progId="Equation.3">
                  <p:embed/>
                </p:oleObj>
              </mc:Choice>
              <mc:Fallback>
                <p:oleObj name="Формула" r:id="rId9" imgW="583947" imgH="393529" progId="Equation.3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447800"/>
                        <a:ext cx="1293813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ject 61"/>
          <p:cNvGraphicFramePr>
            <a:graphicFrameLocks noChangeAspect="1"/>
          </p:cNvGraphicFramePr>
          <p:nvPr/>
        </p:nvGraphicFramePr>
        <p:xfrm>
          <a:off x="4800600" y="5638800"/>
          <a:ext cx="2613025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Формула" r:id="rId11" imgW="1180588" imgH="393529" progId="Equation.3">
                  <p:embed/>
                </p:oleObj>
              </mc:Choice>
              <mc:Fallback>
                <p:oleObj name="Формула" r:id="rId11" imgW="1180588" imgH="393529" progId="Equation.3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638800"/>
                        <a:ext cx="2613025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" name="Object 10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4388" y="517525"/>
            <a:ext cx="5084762" cy="449263"/>
          </a:xfrm>
          <a:prstGeom prst="rect">
            <a:avLst/>
          </a:prstGeom>
          <a:noFill/>
        </p:spPr>
      </p:pic>
      <p:sp>
        <p:nvSpPr>
          <p:cNvPr id="5235" name="Rectangle 3"/>
          <p:cNvSpPr>
            <a:spLocks noChangeArrowheads="1"/>
          </p:cNvSpPr>
          <p:nvPr/>
        </p:nvSpPr>
        <p:spPr bwMode="auto">
          <a:xfrm>
            <a:off x="444500" y="57785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а). </a:t>
            </a:r>
            <a:r>
              <a:rPr lang="en-US">
                <a:latin typeface="Verdana" pitchFamily="34" charset="0"/>
              </a:rPr>
              <a:t> </a:t>
            </a:r>
            <a:r>
              <a:rPr lang="ru-RU">
                <a:latin typeface="Verdana" pitchFamily="34" charset="0"/>
              </a:rPr>
              <a:t>Решите уравнение</a:t>
            </a:r>
          </a:p>
        </p:txBody>
      </p:sp>
      <p:sp>
        <p:nvSpPr>
          <p:cNvPr id="5236" name="Rectangle 25"/>
          <p:cNvSpPr>
            <a:spLocks noChangeArrowheads="1"/>
          </p:cNvSpPr>
          <p:nvPr/>
        </p:nvSpPr>
        <p:spPr bwMode="auto">
          <a:xfrm>
            <a:off x="452438" y="1343025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б). Найдите все корни этого уравнения, принадлежащие отрезку </a:t>
            </a:r>
          </a:p>
        </p:txBody>
      </p:sp>
      <p:pic>
        <p:nvPicPr>
          <p:cNvPr id="5224" name="Object 10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962025"/>
            <a:ext cx="1292225" cy="762000"/>
          </a:xfrm>
          <a:prstGeom prst="rect">
            <a:avLst/>
          </a:prstGeom>
          <a:noFill/>
        </p:spPr>
      </p:pic>
      <p:pic>
        <p:nvPicPr>
          <p:cNvPr id="5225" name="Object 10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916113"/>
            <a:ext cx="5846762" cy="447675"/>
          </a:xfrm>
          <a:prstGeom prst="rect">
            <a:avLst/>
          </a:prstGeom>
          <a:noFill/>
        </p:spPr>
      </p:pic>
      <p:pic>
        <p:nvPicPr>
          <p:cNvPr id="5226" name="Object 10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2565400"/>
            <a:ext cx="5846763" cy="476250"/>
          </a:xfrm>
          <a:prstGeom prst="rect">
            <a:avLst/>
          </a:prstGeom>
          <a:noFill/>
        </p:spPr>
      </p:pic>
      <p:pic>
        <p:nvPicPr>
          <p:cNvPr id="5227" name="Object 10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33513" y="3213100"/>
            <a:ext cx="4075112" cy="477838"/>
          </a:xfrm>
          <a:prstGeom prst="rect">
            <a:avLst/>
          </a:prstGeom>
          <a:noFill/>
        </p:spPr>
      </p:pic>
      <p:pic>
        <p:nvPicPr>
          <p:cNvPr id="5228" name="Object 10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45200" y="3865563"/>
            <a:ext cx="1884363" cy="392112"/>
          </a:xfrm>
          <a:prstGeom prst="rect">
            <a:avLst/>
          </a:prstGeom>
          <a:noFill/>
        </p:spPr>
      </p:pic>
      <p:pic>
        <p:nvPicPr>
          <p:cNvPr id="5229" name="Object 10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4500" y="3917950"/>
            <a:ext cx="2362200" cy="393700"/>
          </a:xfrm>
          <a:prstGeom prst="rect">
            <a:avLst/>
          </a:prstGeom>
          <a:noFill/>
        </p:spPr>
      </p:pic>
      <p:pic>
        <p:nvPicPr>
          <p:cNvPr id="5230" name="Object 1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19800" y="4267200"/>
            <a:ext cx="1404938" cy="896938"/>
          </a:xfrm>
          <a:prstGeom prst="rect">
            <a:avLst/>
          </a:prstGeom>
          <a:noFill/>
        </p:spPr>
      </p:pic>
      <p:pic>
        <p:nvPicPr>
          <p:cNvPr id="5231" name="Object 1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1188" y="4649788"/>
            <a:ext cx="1574800" cy="450850"/>
          </a:xfrm>
          <a:prstGeom prst="rect">
            <a:avLst/>
          </a:prstGeom>
          <a:noFill/>
        </p:spPr>
      </p:pic>
      <p:grpSp>
        <p:nvGrpSpPr>
          <p:cNvPr id="5237" name="Group 120"/>
          <p:cNvGrpSpPr>
            <a:grpSpLocks/>
          </p:cNvGrpSpPr>
          <p:nvPr/>
        </p:nvGrpSpPr>
        <p:grpSpPr bwMode="auto">
          <a:xfrm>
            <a:off x="3001962" y="3860800"/>
            <a:ext cx="1370011" cy="560388"/>
            <a:chOff x="1890" y="2301"/>
            <a:chExt cx="863" cy="353"/>
          </a:xfrm>
        </p:grpSpPr>
        <p:sp>
          <p:nvSpPr>
            <p:cNvPr id="5238" name="Line 118"/>
            <p:cNvSpPr>
              <a:spLocks noChangeShapeType="1"/>
            </p:cNvSpPr>
            <p:nvPr/>
          </p:nvSpPr>
          <p:spPr bwMode="auto">
            <a:xfrm flipH="1">
              <a:off x="1890" y="2301"/>
              <a:ext cx="59" cy="3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5232" name="Object 112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2116" y="2424"/>
              <a:ext cx="637" cy="230"/>
            </a:xfrm>
            <a:prstGeom prst="rect">
              <a:avLst/>
            </a:prstGeom>
            <a:noFill/>
          </p:spPr>
        </p:pic>
      </p:grpSp>
      <p:pic>
        <p:nvPicPr>
          <p:cNvPr id="5233" name="Object 113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2629" y="5003007"/>
            <a:ext cx="1069975" cy="871538"/>
          </a:xfrm>
          <a:prstGeom prst="rect">
            <a:avLst/>
          </a:prstGeom>
          <a:noFill/>
        </p:spPr>
      </p:pic>
      <p:pic>
        <p:nvPicPr>
          <p:cNvPr id="5234" name="Object 114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52629" y="5648325"/>
            <a:ext cx="2222500" cy="871537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2875129" y="5874545"/>
                <a:ext cx="175015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5129" y="5874545"/>
                <a:ext cx="1750159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896769" y="4731306"/>
            <a:ext cx="2032794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 корней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rc 37" descr="Светлый диагональный 1"/>
          <p:cNvSpPr>
            <a:spLocks/>
          </p:cNvSpPr>
          <p:nvPr/>
        </p:nvSpPr>
        <p:spPr bwMode="auto">
          <a:xfrm flipH="1">
            <a:off x="2451100" y="2082800"/>
            <a:ext cx="2574925" cy="25781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1671 w 43200"/>
              <a:gd name="T1" fmla="*/ 43200 h 43200"/>
              <a:gd name="T2" fmla="*/ 43200 w 43200"/>
              <a:gd name="T3" fmla="*/ 21716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21670" y="43199"/>
                </a:moveTo>
                <a:cubicBezTo>
                  <a:pt x="21647" y="43199"/>
                  <a:pt x="21623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1638"/>
                  <a:pt x="43199" y="21677"/>
                  <a:pt x="43199" y="21715"/>
                </a:cubicBezTo>
              </a:path>
              <a:path w="43200" h="43200" stroke="0" extrusionOk="0">
                <a:moveTo>
                  <a:pt x="21670" y="43199"/>
                </a:moveTo>
                <a:cubicBezTo>
                  <a:pt x="21647" y="43199"/>
                  <a:pt x="21623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1638"/>
                  <a:pt x="43199" y="21677"/>
                  <a:pt x="43199" y="21715"/>
                </a:cubicBezTo>
                <a:lnTo>
                  <a:pt x="21600" y="21600"/>
                </a:lnTo>
                <a:close/>
              </a:path>
            </a:pathLst>
          </a:custGeom>
          <a:ln>
            <a:headEnd type="oval" w="sm" len="sm"/>
            <a:tailEnd type="oval" w="sm" len="sm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auto">
          <a:xfrm>
            <a:off x="5111750" y="3349625"/>
            <a:ext cx="685800" cy="350838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0</a:t>
            </a:r>
            <a:endParaRPr lang="ru-RU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grpSp>
        <p:nvGrpSpPr>
          <p:cNvPr id="6174" name="Group 31"/>
          <p:cNvGrpSpPr>
            <a:grpSpLocks/>
          </p:cNvGrpSpPr>
          <p:nvPr/>
        </p:nvGrpSpPr>
        <p:grpSpPr bwMode="auto">
          <a:xfrm>
            <a:off x="1993900" y="1320800"/>
            <a:ext cx="4030663" cy="3582988"/>
            <a:chOff x="2448" y="1928"/>
            <a:chExt cx="1728" cy="1536"/>
          </a:xfrm>
        </p:grpSpPr>
        <p:sp>
          <p:nvSpPr>
            <p:cNvPr id="6232" name="Oval 32"/>
            <p:cNvSpPr>
              <a:spLocks noChangeArrowheads="1"/>
            </p:cNvSpPr>
            <p:nvPr/>
          </p:nvSpPr>
          <p:spPr bwMode="auto">
            <a:xfrm>
              <a:off x="2640" y="2256"/>
              <a:ext cx="1104" cy="110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Verdana" pitchFamily="34" charset="0"/>
              </a:endParaRPr>
            </a:p>
          </p:txBody>
        </p:sp>
        <p:sp>
          <p:nvSpPr>
            <p:cNvPr id="6233" name="Line 33"/>
            <p:cNvSpPr>
              <a:spLocks noChangeShapeType="1"/>
            </p:cNvSpPr>
            <p:nvPr/>
          </p:nvSpPr>
          <p:spPr bwMode="auto">
            <a:xfrm>
              <a:off x="2448" y="2808"/>
              <a:ext cx="17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4" name="Line 34"/>
            <p:cNvSpPr>
              <a:spLocks noChangeShapeType="1"/>
            </p:cNvSpPr>
            <p:nvPr/>
          </p:nvSpPr>
          <p:spPr bwMode="auto">
            <a:xfrm flipV="1">
              <a:off x="3192" y="1928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75" name="Rectangle 36"/>
          <p:cNvSpPr>
            <a:spLocks noChangeArrowheads="1"/>
          </p:cNvSpPr>
          <p:nvPr/>
        </p:nvSpPr>
        <p:spPr bwMode="auto">
          <a:xfrm>
            <a:off x="561975" y="549275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б). Найдите все корни этого уравнения, принадлежащие отрезку </a:t>
            </a:r>
          </a:p>
        </p:txBody>
      </p:sp>
      <p:sp>
        <p:nvSpPr>
          <p:cNvPr id="33" name="AutoShape 46"/>
          <p:cNvSpPr>
            <a:spLocks noChangeArrowheads="1"/>
          </p:cNvSpPr>
          <p:nvPr/>
        </p:nvSpPr>
        <p:spPr bwMode="auto">
          <a:xfrm>
            <a:off x="5867400" y="1676400"/>
            <a:ext cx="3048000" cy="914400"/>
          </a:xfrm>
          <a:prstGeom prst="wedgeRectCallout">
            <a:avLst>
              <a:gd name="adj1" fmla="val 20259"/>
              <a:gd name="adj2" fmla="val -11076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Найдем этот промежуток на единичной окружности</a:t>
            </a:r>
          </a:p>
        </p:txBody>
      </p:sp>
      <p:grpSp>
        <p:nvGrpSpPr>
          <p:cNvPr id="37" name="Group 58"/>
          <p:cNvGrpSpPr>
            <a:grpSpLocks/>
          </p:cNvGrpSpPr>
          <p:nvPr/>
        </p:nvGrpSpPr>
        <p:grpSpPr bwMode="auto">
          <a:xfrm>
            <a:off x="2362200" y="3314700"/>
            <a:ext cx="2717800" cy="127000"/>
            <a:chOff x="3224" y="2504"/>
            <a:chExt cx="1712" cy="80"/>
          </a:xfrm>
        </p:grpSpPr>
        <p:grpSp>
          <p:nvGrpSpPr>
            <p:cNvPr id="6226" name="Group 59"/>
            <p:cNvGrpSpPr>
              <a:grpSpLocks/>
            </p:cNvGrpSpPr>
            <p:nvPr/>
          </p:nvGrpSpPr>
          <p:grpSpPr bwMode="auto">
            <a:xfrm>
              <a:off x="4080" y="2504"/>
              <a:ext cx="856" cy="80"/>
              <a:chOff x="4080" y="2504"/>
              <a:chExt cx="856" cy="80"/>
            </a:xfrm>
          </p:grpSpPr>
          <p:sp>
            <p:nvSpPr>
              <p:cNvPr id="6230" name="Freeform 60"/>
              <p:cNvSpPr>
                <a:spLocks/>
              </p:cNvSpPr>
              <p:nvPr/>
            </p:nvSpPr>
            <p:spPr bwMode="auto">
              <a:xfrm>
                <a:off x="4080" y="2542"/>
                <a:ext cx="808" cy="2"/>
              </a:xfrm>
              <a:custGeom>
                <a:avLst/>
                <a:gdLst>
                  <a:gd name="T0" fmla="*/ 808 w 808"/>
                  <a:gd name="T1" fmla="*/ 2 h 2"/>
                  <a:gd name="T2" fmla="*/ 0 w 808"/>
                  <a:gd name="T3" fmla="*/ 0 h 2"/>
                  <a:gd name="T4" fmla="*/ 0 60000 65536"/>
                  <a:gd name="T5" fmla="*/ 0 60000 65536"/>
                  <a:gd name="T6" fmla="*/ 0 w 808"/>
                  <a:gd name="T7" fmla="*/ 0 h 2"/>
                  <a:gd name="T8" fmla="*/ 808 w 808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08" h="2">
                    <a:moveTo>
                      <a:pt x="808" y="2"/>
                    </a:moveTo>
                    <a:lnTo>
                      <a:pt x="0" y="0"/>
                    </a:lnTo>
                  </a:path>
                </a:pathLst>
              </a:custGeom>
              <a:noFill/>
              <a:ln w="28575" cmpd="sng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31" name="Oval 61"/>
              <p:cNvSpPr>
                <a:spLocks noChangeArrowheads="1"/>
              </p:cNvSpPr>
              <p:nvPr/>
            </p:nvSpPr>
            <p:spPr bwMode="auto">
              <a:xfrm>
                <a:off x="4856" y="2504"/>
                <a:ext cx="80" cy="80"/>
              </a:xfrm>
              <a:prstGeom prst="ellipse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Verdana" pitchFamily="34" charset="0"/>
                </a:endParaRPr>
              </a:p>
            </p:txBody>
          </p:sp>
        </p:grpSp>
        <p:grpSp>
          <p:nvGrpSpPr>
            <p:cNvPr id="6227" name="Group 62"/>
            <p:cNvGrpSpPr>
              <a:grpSpLocks/>
            </p:cNvGrpSpPr>
            <p:nvPr/>
          </p:nvGrpSpPr>
          <p:grpSpPr bwMode="auto">
            <a:xfrm flipH="1" flipV="1">
              <a:off x="3224" y="2504"/>
              <a:ext cx="856" cy="80"/>
              <a:chOff x="4080" y="2504"/>
              <a:chExt cx="856" cy="80"/>
            </a:xfrm>
          </p:grpSpPr>
          <p:sp>
            <p:nvSpPr>
              <p:cNvPr id="6228" name="Freeform 63"/>
              <p:cNvSpPr>
                <a:spLocks/>
              </p:cNvSpPr>
              <p:nvPr/>
            </p:nvSpPr>
            <p:spPr bwMode="auto">
              <a:xfrm>
                <a:off x="4080" y="2542"/>
                <a:ext cx="808" cy="2"/>
              </a:xfrm>
              <a:custGeom>
                <a:avLst/>
                <a:gdLst>
                  <a:gd name="T0" fmla="*/ 808 w 808"/>
                  <a:gd name="T1" fmla="*/ 2 h 2"/>
                  <a:gd name="T2" fmla="*/ 0 w 808"/>
                  <a:gd name="T3" fmla="*/ 0 h 2"/>
                  <a:gd name="T4" fmla="*/ 0 60000 65536"/>
                  <a:gd name="T5" fmla="*/ 0 60000 65536"/>
                  <a:gd name="T6" fmla="*/ 0 w 808"/>
                  <a:gd name="T7" fmla="*/ 0 h 2"/>
                  <a:gd name="T8" fmla="*/ 808 w 808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08" h="2">
                    <a:moveTo>
                      <a:pt x="808" y="2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29" name="Oval 64"/>
              <p:cNvSpPr>
                <a:spLocks noChangeArrowheads="1"/>
              </p:cNvSpPr>
              <p:nvPr/>
            </p:nvSpPr>
            <p:spPr bwMode="auto">
              <a:xfrm>
                <a:off x="4856" y="2504"/>
                <a:ext cx="80" cy="80"/>
              </a:xfrm>
              <a:prstGeom prst="ellips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Verdana" pitchFamily="34" charset="0"/>
                </a:endParaRPr>
              </a:p>
            </p:txBody>
          </p:sp>
        </p:grpSp>
      </p:grpSp>
      <p:grpSp>
        <p:nvGrpSpPr>
          <p:cNvPr id="44" name="Group 65"/>
          <p:cNvGrpSpPr>
            <a:grpSpLocks/>
          </p:cNvGrpSpPr>
          <p:nvPr/>
        </p:nvGrpSpPr>
        <p:grpSpPr bwMode="auto">
          <a:xfrm>
            <a:off x="3657600" y="4597400"/>
            <a:ext cx="508000" cy="625475"/>
            <a:chOff x="2640" y="2832"/>
            <a:chExt cx="320" cy="394"/>
          </a:xfrm>
        </p:grpSpPr>
        <p:grpSp>
          <p:nvGrpSpPr>
            <p:cNvPr id="6221" name="Group 66"/>
            <p:cNvGrpSpPr>
              <a:grpSpLocks/>
            </p:cNvGrpSpPr>
            <p:nvPr/>
          </p:nvGrpSpPr>
          <p:grpSpPr bwMode="auto">
            <a:xfrm>
              <a:off x="2832" y="2832"/>
              <a:ext cx="128" cy="394"/>
              <a:chOff x="2056" y="3504"/>
              <a:chExt cx="128" cy="394"/>
            </a:xfrm>
          </p:grpSpPr>
          <p:sp>
            <p:nvSpPr>
              <p:cNvPr id="6223" name="Freeform 67"/>
              <p:cNvSpPr>
                <a:spLocks/>
              </p:cNvSpPr>
              <p:nvPr/>
            </p:nvSpPr>
            <p:spPr bwMode="auto">
              <a:xfrm>
                <a:off x="2056" y="3712"/>
                <a:ext cx="128" cy="1"/>
              </a:xfrm>
              <a:custGeom>
                <a:avLst/>
                <a:gdLst>
                  <a:gd name="T0" fmla="*/ 0 w 128"/>
                  <a:gd name="T1" fmla="*/ 0 h 1"/>
                  <a:gd name="T2" fmla="*/ 128 w 128"/>
                  <a:gd name="T3" fmla="*/ 0 h 1"/>
                  <a:gd name="T4" fmla="*/ 0 60000 65536"/>
                  <a:gd name="T5" fmla="*/ 0 60000 65536"/>
                  <a:gd name="T6" fmla="*/ 0 w 128"/>
                  <a:gd name="T7" fmla="*/ 0 h 1"/>
                  <a:gd name="T8" fmla="*/ 128 w 1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8" h="1">
                    <a:moveTo>
                      <a:pt x="0" y="0"/>
                    </a:moveTo>
                    <a:lnTo>
                      <a:pt x="128" y="0"/>
                    </a:lnTo>
                  </a:path>
                </a:pathLst>
              </a:custGeom>
              <a:solidFill>
                <a:srgbClr val="FFFFFF"/>
              </a:solidFill>
              <a:ln w="19050" cmpd="sng">
                <a:solidFill>
                  <a:srgbClr val="0033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Rectangle 68"/>
              <p:cNvSpPr>
                <a:spLocks noChangeArrowheads="1"/>
              </p:cNvSpPr>
              <p:nvPr/>
            </p:nvSpPr>
            <p:spPr bwMode="auto">
              <a:xfrm>
                <a:off x="2072" y="3706"/>
                <a:ext cx="89" cy="19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49" name="Rectangle 69"/>
              <p:cNvSpPr>
                <a:spLocks noChangeArrowheads="1"/>
              </p:cNvSpPr>
              <p:nvPr/>
            </p:nvSpPr>
            <p:spPr bwMode="auto">
              <a:xfrm>
                <a:off x="2059" y="3504"/>
                <a:ext cx="101" cy="22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300" b="1" i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p</a:t>
                </a:r>
                <a:endParaRPr lang="ru-RU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46" name="Rectangle 70"/>
            <p:cNvSpPr>
              <a:spLocks noChangeArrowheads="1"/>
            </p:cNvSpPr>
            <p:nvPr/>
          </p:nvSpPr>
          <p:spPr bwMode="auto">
            <a:xfrm>
              <a:off x="2640" y="2880"/>
              <a:ext cx="169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rPr>
                <a:t>-</a:t>
              </a:r>
            </a:p>
          </p:txBody>
        </p:sp>
      </p:grpSp>
      <p:pic>
        <p:nvPicPr>
          <p:cNvPr id="6170" name="Object 2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401638"/>
            <a:ext cx="1290638" cy="762000"/>
          </a:xfrm>
          <a:prstGeom prst="rect">
            <a:avLst/>
          </a:prstGeom>
          <a:noFill/>
        </p:spPr>
      </p:pic>
      <p:grpSp>
        <p:nvGrpSpPr>
          <p:cNvPr id="51" name="Group 124"/>
          <p:cNvGrpSpPr>
            <a:grpSpLocks/>
          </p:cNvGrpSpPr>
          <p:nvPr/>
        </p:nvGrpSpPr>
        <p:grpSpPr bwMode="auto">
          <a:xfrm>
            <a:off x="3505200" y="1473200"/>
            <a:ext cx="508000" cy="625475"/>
            <a:chOff x="2640" y="2832"/>
            <a:chExt cx="320" cy="394"/>
          </a:xfrm>
        </p:grpSpPr>
        <p:grpSp>
          <p:nvGrpSpPr>
            <p:cNvPr id="6216" name="Group 125"/>
            <p:cNvGrpSpPr>
              <a:grpSpLocks/>
            </p:cNvGrpSpPr>
            <p:nvPr/>
          </p:nvGrpSpPr>
          <p:grpSpPr bwMode="auto">
            <a:xfrm>
              <a:off x="2832" y="2832"/>
              <a:ext cx="128" cy="394"/>
              <a:chOff x="2056" y="3504"/>
              <a:chExt cx="128" cy="394"/>
            </a:xfrm>
          </p:grpSpPr>
          <p:sp>
            <p:nvSpPr>
              <p:cNvPr id="6218" name="Freeform 126"/>
              <p:cNvSpPr>
                <a:spLocks/>
              </p:cNvSpPr>
              <p:nvPr/>
            </p:nvSpPr>
            <p:spPr bwMode="auto">
              <a:xfrm>
                <a:off x="2056" y="3712"/>
                <a:ext cx="128" cy="1"/>
              </a:xfrm>
              <a:custGeom>
                <a:avLst/>
                <a:gdLst>
                  <a:gd name="T0" fmla="*/ 0 w 128"/>
                  <a:gd name="T1" fmla="*/ 0 h 1"/>
                  <a:gd name="T2" fmla="*/ 128 w 128"/>
                  <a:gd name="T3" fmla="*/ 0 h 1"/>
                  <a:gd name="T4" fmla="*/ 0 60000 65536"/>
                  <a:gd name="T5" fmla="*/ 0 60000 65536"/>
                  <a:gd name="T6" fmla="*/ 0 w 128"/>
                  <a:gd name="T7" fmla="*/ 0 h 1"/>
                  <a:gd name="T8" fmla="*/ 128 w 1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8" h="1">
                    <a:moveTo>
                      <a:pt x="0" y="0"/>
                    </a:moveTo>
                    <a:lnTo>
                      <a:pt x="128" y="0"/>
                    </a:lnTo>
                  </a:path>
                </a:pathLst>
              </a:custGeom>
              <a:solidFill>
                <a:srgbClr val="FFFFFF"/>
              </a:solidFill>
              <a:ln w="19050" cmpd="sng">
                <a:solidFill>
                  <a:srgbClr val="0033C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Rectangle 127"/>
              <p:cNvSpPr>
                <a:spLocks noChangeArrowheads="1"/>
              </p:cNvSpPr>
              <p:nvPr/>
            </p:nvSpPr>
            <p:spPr bwMode="auto">
              <a:xfrm>
                <a:off x="2072" y="3706"/>
                <a:ext cx="89" cy="19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rPr>
                  <a:t>2</a:t>
                </a:r>
              </a:p>
            </p:txBody>
          </p:sp>
          <p:sp>
            <p:nvSpPr>
              <p:cNvPr id="56" name="Rectangle 128"/>
              <p:cNvSpPr>
                <a:spLocks noChangeArrowheads="1"/>
              </p:cNvSpPr>
              <p:nvPr/>
            </p:nvSpPr>
            <p:spPr bwMode="auto">
              <a:xfrm>
                <a:off x="2059" y="3504"/>
                <a:ext cx="101" cy="22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300" b="1" i="1"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Symbol" pitchFamily="18" charset="2"/>
                  </a:rPr>
                  <a:t>p</a:t>
                </a:r>
                <a:endParaRPr lang="ru-RU" b="1"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53" name="Rectangle 129"/>
            <p:cNvSpPr>
              <a:spLocks noChangeArrowheads="1"/>
            </p:cNvSpPr>
            <p:nvPr/>
          </p:nvSpPr>
          <p:spPr bwMode="auto">
            <a:xfrm>
              <a:off x="2640" y="2880"/>
              <a:ext cx="116" cy="25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</p:grpSp>
      <p:sp>
        <p:nvSpPr>
          <p:cNvPr id="57" name="Rectangle 130"/>
          <p:cNvSpPr>
            <a:spLocks noChangeArrowheads="1"/>
          </p:cNvSpPr>
          <p:nvPr/>
        </p:nvSpPr>
        <p:spPr bwMode="auto">
          <a:xfrm>
            <a:off x="1981200" y="3306763"/>
            <a:ext cx="457200" cy="3508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ru-RU" sz="23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p</a:t>
            </a:r>
            <a:endParaRPr lang="ru-RU" b="1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pic>
        <p:nvPicPr>
          <p:cNvPr id="6171" name="Object 2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675" y="2032000"/>
            <a:ext cx="1069975" cy="871538"/>
          </a:xfrm>
          <a:prstGeom prst="rect">
            <a:avLst/>
          </a:prstGeom>
          <a:noFill/>
        </p:spPr>
      </p:pic>
      <p:sp>
        <p:nvSpPr>
          <p:cNvPr id="6181" name="Line 132"/>
          <p:cNvSpPr>
            <a:spLocks noChangeShapeType="1"/>
          </p:cNvSpPr>
          <p:nvPr/>
        </p:nvSpPr>
        <p:spPr bwMode="auto">
          <a:xfrm>
            <a:off x="5053013" y="857250"/>
            <a:ext cx="1587" cy="527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Oval 139"/>
          <p:cNvSpPr>
            <a:spLocks noChangeArrowheads="1"/>
          </p:cNvSpPr>
          <p:nvPr/>
        </p:nvSpPr>
        <p:spPr bwMode="auto">
          <a:xfrm>
            <a:off x="4860925" y="2846388"/>
            <a:ext cx="101600" cy="101600"/>
          </a:xfrm>
          <a:prstGeom prst="ellipse">
            <a:avLst/>
          </a:prstGeom>
          <a:ln>
            <a:headEnd/>
            <a:tailEnd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62" name="Group 179"/>
          <p:cNvGrpSpPr>
            <a:grpSpLocks/>
          </p:cNvGrpSpPr>
          <p:nvPr/>
        </p:nvGrpSpPr>
        <p:grpSpPr bwMode="auto">
          <a:xfrm>
            <a:off x="3733800" y="1892300"/>
            <a:ext cx="1606550" cy="2973388"/>
            <a:chOff x="2544" y="1192"/>
            <a:chExt cx="1012" cy="1873"/>
          </a:xfrm>
        </p:grpSpPr>
        <p:grpSp>
          <p:nvGrpSpPr>
            <p:cNvPr id="6209" name="Group 137"/>
            <p:cNvGrpSpPr>
              <a:grpSpLocks/>
            </p:cNvGrpSpPr>
            <p:nvPr/>
          </p:nvGrpSpPr>
          <p:grpSpPr bwMode="auto">
            <a:xfrm>
              <a:off x="2544" y="1192"/>
              <a:ext cx="1012" cy="1873"/>
              <a:chOff x="2544" y="1192"/>
              <a:chExt cx="1012" cy="1873"/>
            </a:xfrm>
          </p:grpSpPr>
          <p:sp>
            <p:nvSpPr>
              <p:cNvPr id="6212" name="Line 133"/>
              <p:cNvSpPr>
                <a:spLocks noChangeShapeType="1"/>
              </p:cNvSpPr>
              <p:nvPr/>
            </p:nvSpPr>
            <p:spPr bwMode="auto">
              <a:xfrm>
                <a:off x="2544" y="1304"/>
                <a:ext cx="816" cy="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13" name="Text Box 134"/>
              <p:cNvSpPr txBox="1">
                <a:spLocks noChangeArrowheads="1"/>
              </p:cNvSpPr>
              <p:nvPr/>
            </p:nvSpPr>
            <p:spPr bwMode="auto">
              <a:xfrm>
                <a:off x="3360" y="1192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>
                    <a:latin typeface="Verdana" pitchFamily="34" charset="0"/>
                  </a:rPr>
                  <a:t>1</a:t>
                </a:r>
              </a:p>
            </p:txBody>
          </p:sp>
          <p:sp>
            <p:nvSpPr>
              <p:cNvPr id="6214" name="Line 135"/>
              <p:cNvSpPr>
                <a:spLocks noChangeShapeType="1"/>
              </p:cNvSpPr>
              <p:nvPr/>
            </p:nvSpPr>
            <p:spPr bwMode="auto">
              <a:xfrm>
                <a:off x="2544" y="2944"/>
                <a:ext cx="816" cy="1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15" name="Text Box 136"/>
              <p:cNvSpPr txBox="1">
                <a:spLocks noChangeArrowheads="1"/>
              </p:cNvSpPr>
              <p:nvPr/>
            </p:nvSpPr>
            <p:spPr bwMode="auto">
              <a:xfrm>
                <a:off x="3360" y="2832"/>
                <a:ext cx="11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>
                  <a:latin typeface="Verdana" pitchFamily="34" charset="0"/>
                </a:endParaRPr>
              </a:p>
            </p:txBody>
          </p:sp>
        </p:grpSp>
        <p:sp>
          <p:nvSpPr>
            <p:cNvPr id="6210" name="Oval 161"/>
            <p:cNvSpPr>
              <a:spLocks noChangeArrowheads="1"/>
            </p:cNvSpPr>
            <p:nvPr/>
          </p:nvSpPr>
          <p:spPr bwMode="auto">
            <a:xfrm>
              <a:off x="3352" y="1280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Verdana" pitchFamily="34" charset="0"/>
              </a:endParaRPr>
            </a:p>
          </p:txBody>
        </p:sp>
        <p:sp>
          <p:nvSpPr>
            <p:cNvPr id="6211" name="Oval 162"/>
            <p:cNvSpPr>
              <a:spLocks noChangeArrowheads="1"/>
            </p:cNvSpPr>
            <p:nvPr/>
          </p:nvSpPr>
          <p:spPr bwMode="auto">
            <a:xfrm>
              <a:off x="3352" y="292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Verdana" pitchFamily="34" charset="0"/>
              </a:endParaRPr>
            </a:p>
          </p:txBody>
        </p:sp>
      </p:grpSp>
      <p:grpSp>
        <p:nvGrpSpPr>
          <p:cNvPr id="70" name="Group 203"/>
          <p:cNvGrpSpPr>
            <a:grpSpLocks/>
          </p:cNvGrpSpPr>
          <p:nvPr/>
        </p:nvGrpSpPr>
        <p:grpSpPr bwMode="auto">
          <a:xfrm>
            <a:off x="5026025" y="909638"/>
            <a:ext cx="635000" cy="4795837"/>
            <a:chOff x="3348" y="480"/>
            <a:chExt cx="400" cy="3021"/>
          </a:xfrm>
        </p:grpSpPr>
        <p:grpSp>
          <p:nvGrpSpPr>
            <p:cNvPr id="6197" name="Group 177"/>
            <p:cNvGrpSpPr>
              <a:grpSpLocks/>
            </p:cNvGrpSpPr>
            <p:nvPr/>
          </p:nvGrpSpPr>
          <p:grpSpPr bwMode="auto">
            <a:xfrm>
              <a:off x="3360" y="480"/>
              <a:ext cx="388" cy="217"/>
              <a:chOff x="3360" y="480"/>
              <a:chExt cx="388" cy="217"/>
            </a:xfrm>
          </p:grpSpPr>
          <p:sp>
            <p:nvSpPr>
              <p:cNvPr id="112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9" y="480"/>
                <a:ext cx="259" cy="217"/>
              </a:xfrm>
              <a:prstGeom prst="rect">
                <a:avLst/>
              </a:prstGeom>
              <a:blipFill rotWithShape="1">
                <a:blip r:embed="rId4"/>
                <a:stretch>
                  <a:fillRect r="-19118" b="-17544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>
                    <a:noFill/>
                    <a:latin typeface="+mn-lt"/>
                  </a:rPr>
                  <a:t> </a:t>
                </a:r>
              </a:p>
            </p:txBody>
          </p:sp>
          <p:sp>
            <p:nvSpPr>
              <p:cNvPr id="6208" name="Oval 165"/>
              <p:cNvSpPr>
                <a:spLocks noChangeArrowheads="1"/>
              </p:cNvSpPr>
              <p:nvPr/>
            </p:nvSpPr>
            <p:spPr bwMode="auto">
              <a:xfrm>
                <a:off x="3360" y="59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Verdana" pitchFamily="34" charset="0"/>
                </a:endParaRPr>
              </a:p>
            </p:txBody>
          </p:sp>
        </p:grpSp>
        <p:grpSp>
          <p:nvGrpSpPr>
            <p:cNvPr id="6198" name="Group 178"/>
            <p:cNvGrpSpPr>
              <a:grpSpLocks/>
            </p:cNvGrpSpPr>
            <p:nvPr/>
          </p:nvGrpSpPr>
          <p:grpSpPr bwMode="auto">
            <a:xfrm>
              <a:off x="3352" y="1488"/>
              <a:ext cx="289" cy="386"/>
              <a:chOff x="3352" y="1488"/>
              <a:chExt cx="289" cy="386"/>
            </a:xfrm>
          </p:grpSpPr>
          <p:sp>
            <p:nvSpPr>
              <p:cNvPr id="6203" name="Oval 163"/>
              <p:cNvSpPr>
                <a:spLocks noChangeArrowheads="1"/>
              </p:cNvSpPr>
              <p:nvPr/>
            </p:nvSpPr>
            <p:spPr bwMode="auto">
              <a:xfrm>
                <a:off x="3352" y="163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Verdana" pitchFamily="34" charset="0"/>
                </a:endParaRPr>
              </a:p>
            </p:txBody>
          </p:sp>
          <p:grpSp>
            <p:nvGrpSpPr>
              <p:cNvPr id="6204" name="Group 168"/>
              <p:cNvGrpSpPr>
                <a:grpSpLocks/>
              </p:cNvGrpSpPr>
              <p:nvPr/>
            </p:nvGrpSpPr>
            <p:grpSpPr bwMode="auto">
              <a:xfrm>
                <a:off x="3422" y="1488"/>
                <a:ext cx="219" cy="386"/>
                <a:chOff x="1560" y="3298"/>
                <a:chExt cx="219" cy="386"/>
              </a:xfrm>
            </p:grpSpPr>
            <p:sp>
              <p:nvSpPr>
                <p:cNvPr id="105" name="Rectangle 1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27" y="3298"/>
                  <a:ext cx="152" cy="36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r="-2500" b="-8511"/>
                  </a:stretch>
                </a:blipFill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>
                      <a:noFill/>
                      <a:latin typeface="+mn-lt"/>
                    </a:rPr>
                    <a:t> </a:t>
                  </a:r>
                </a:p>
              </p:txBody>
            </p:sp>
            <p:sp>
              <p:nvSpPr>
                <p:cNvPr id="100" name="Rectangle 176"/>
                <p:cNvSpPr>
                  <a:spLocks noChangeArrowheads="1"/>
                </p:cNvSpPr>
                <p:nvPr/>
              </p:nvSpPr>
              <p:spPr bwMode="auto">
                <a:xfrm>
                  <a:off x="1560" y="3432"/>
                  <a:ext cx="116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/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</a:endParaRPr>
                </a:p>
              </p:txBody>
            </p:sp>
          </p:grpSp>
        </p:grpSp>
        <p:sp>
          <p:nvSpPr>
            <p:cNvPr id="6199" name="Oval 180"/>
            <p:cNvSpPr>
              <a:spLocks noChangeArrowheads="1"/>
            </p:cNvSpPr>
            <p:nvPr/>
          </p:nvSpPr>
          <p:spPr bwMode="auto">
            <a:xfrm>
              <a:off x="3354" y="2399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Verdana" pitchFamily="34" charset="0"/>
              </a:endParaRPr>
            </a:p>
          </p:txBody>
        </p:sp>
        <p:grpSp>
          <p:nvGrpSpPr>
            <p:cNvPr id="6200" name="Group 202"/>
            <p:cNvGrpSpPr>
              <a:grpSpLocks/>
            </p:cNvGrpSpPr>
            <p:nvPr/>
          </p:nvGrpSpPr>
          <p:grpSpPr bwMode="auto">
            <a:xfrm>
              <a:off x="3348" y="3251"/>
              <a:ext cx="198" cy="250"/>
              <a:chOff x="3500" y="3211"/>
              <a:chExt cx="198" cy="250"/>
            </a:xfrm>
          </p:grpSpPr>
          <p:sp>
            <p:nvSpPr>
              <p:cNvPr id="6201" name="Oval 199"/>
              <p:cNvSpPr>
                <a:spLocks noChangeArrowheads="1"/>
              </p:cNvSpPr>
              <p:nvPr/>
            </p:nvSpPr>
            <p:spPr bwMode="auto">
              <a:xfrm>
                <a:off x="3500" y="331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Verdana" pitchFamily="34" charset="0"/>
                </a:endParaRPr>
              </a:p>
            </p:txBody>
          </p:sp>
          <p:sp>
            <p:nvSpPr>
              <p:cNvPr id="6202" name="Rectangle 200"/>
              <p:cNvSpPr>
                <a:spLocks noChangeArrowheads="1"/>
              </p:cNvSpPr>
              <p:nvPr/>
            </p:nvSpPr>
            <p:spPr bwMode="auto">
              <a:xfrm>
                <a:off x="3529" y="3211"/>
                <a:ext cx="16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000" b="1">
                    <a:latin typeface="Verdana" pitchFamily="34" charset="0"/>
                  </a:rPr>
                  <a:t>-</a:t>
                </a:r>
              </a:p>
            </p:txBody>
          </p:sp>
        </p:grpSp>
      </p:grpSp>
      <p:sp>
        <p:nvSpPr>
          <p:cNvPr id="118" name="Rectangle 212"/>
          <p:cNvSpPr>
            <a:spLocks noChangeArrowheads="1"/>
          </p:cNvSpPr>
          <p:nvPr/>
        </p:nvSpPr>
        <p:spPr bwMode="auto">
          <a:xfrm>
            <a:off x="4470400" y="2146300"/>
            <a:ext cx="18415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6186" name="Rectangle 214"/>
          <p:cNvSpPr>
            <a:spLocks noChangeArrowheads="1"/>
          </p:cNvSpPr>
          <p:nvPr/>
        </p:nvSpPr>
        <p:spPr bwMode="auto">
          <a:xfrm>
            <a:off x="457200" y="1057275"/>
            <a:ext cx="320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Verdana" pitchFamily="34" charset="0"/>
              </a:rPr>
              <a:t>Отбор корней с помощью </a:t>
            </a:r>
          </a:p>
          <a:p>
            <a:r>
              <a:rPr lang="ru-RU">
                <a:latin typeface="Verdana" pitchFamily="34" charset="0"/>
              </a:rPr>
              <a:t>числовой окружности.</a:t>
            </a:r>
          </a:p>
        </p:txBody>
      </p:sp>
      <p:cxnSp>
        <p:nvCxnSpPr>
          <p:cNvPr id="128" name="Прямая соединительная линия 127"/>
          <p:cNvCxnSpPr/>
          <p:nvPr/>
        </p:nvCxnSpPr>
        <p:spPr>
          <a:xfrm flipH="1">
            <a:off x="2509838" y="2840038"/>
            <a:ext cx="2405062" cy="1033462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4" name="TextBox 13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02743" y="5316502"/>
            <a:ext cx="627234" cy="401970"/>
          </a:xfrm>
          <a:prstGeom prst="rect">
            <a:avLst/>
          </a:prstGeom>
          <a:blipFill rotWithShape="1">
            <a:blip r:embed="rId6"/>
            <a:stretch>
              <a:fillRect b="-3030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/>
          <a:srcRect l="23738" t="8742" r="28172" b="-4449"/>
          <a:stretch>
            <a:fillRect/>
          </a:stretch>
        </p:blipFill>
        <p:spPr bwMode="auto">
          <a:xfrm>
            <a:off x="3789363" y="2533650"/>
            <a:ext cx="106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" name="TextBox 13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0508" y="5765873"/>
            <a:ext cx="1898842" cy="615746"/>
          </a:xfrm>
          <a:prstGeom prst="rect">
            <a:avLst/>
          </a:prstGeom>
          <a:blipFill rotWithShape="1">
            <a:blip r:embed="rId8"/>
            <a:stretch>
              <a:fillRect l="-5145" b="-6931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552450" y="5843588"/>
            <a:ext cx="12382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Ответ:</a:t>
            </a:r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143494" y="3701050"/>
            <a:ext cx="1084690" cy="536942"/>
          </a:xfrm>
          <a:prstGeom prst="rect">
            <a:avLst/>
          </a:prstGeom>
          <a:blipFill rotWithShape="1">
            <a:blip r:embed="rId9"/>
            <a:stretch>
              <a:fillRect l="-6742" b="-12500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21275" y="4513263"/>
            <a:ext cx="452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Verdana" pitchFamily="34" charset="0"/>
              </a:rPr>
              <a:t>-1</a:t>
            </a:r>
          </a:p>
        </p:txBody>
      </p:sp>
      <p:grpSp>
        <p:nvGrpSpPr>
          <p:cNvPr id="113" name="Group 204"/>
          <p:cNvGrpSpPr>
            <a:grpSpLocks/>
          </p:cNvGrpSpPr>
          <p:nvPr/>
        </p:nvGrpSpPr>
        <p:grpSpPr bwMode="auto">
          <a:xfrm rot="3528772">
            <a:off x="2466975" y="3786188"/>
            <a:ext cx="173038" cy="176212"/>
            <a:chOff x="3954" y="1748"/>
            <a:chExt cx="86" cy="88"/>
          </a:xfrm>
        </p:grpSpPr>
        <p:sp>
          <p:nvSpPr>
            <p:cNvPr id="114" name="Freeform 205"/>
            <p:cNvSpPr>
              <a:spLocks/>
            </p:cNvSpPr>
            <p:nvPr/>
          </p:nvSpPr>
          <p:spPr bwMode="auto">
            <a:xfrm>
              <a:off x="3958" y="1748"/>
              <a:ext cx="78" cy="88"/>
            </a:xfrm>
            <a:custGeom>
              <a:avLst/>
              <a:gdLst>
                <a:gd name="T0" fmla="*/ 0 w 78"/>
                <a:gd name="T1" fmla="*/ 0 h 88"/>
                <a:gd name="T2" fmla="*/ 78 w 78"/>
                <a:gd name="T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8" h="88">
                  <a:moveTo>
                    <a:pt x="0" y="0"/>
                  </a:moveTo>
                  <a:lnTo>
                    <a:pt x="78" y="88"/>
                  </a:lnTo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5" name="Freeform 206"/>
            <p:cNvSpPr>
              <a:spLocks/>
            </p:cNvSpPr>
            <p:nvPr/>
          </p:nvSpPr>
          <p:spPr bwMode="auto">
            <a:xfrm>
              <a:off x="3954" y="1750"/>
              <a:ext cx="86" cy="86"/>
            </a:xfrm>
            <a:custGeom>
              <a:avLst/>
              <a:gdLst>
                <a:gd name="T0" fmla="*/ 86 w 86"/>
                <a:gd name="T1" fmla="*/ 0 h 86"/>
                <a:gd name="T2" fmla="*/ 0 w 86"/>
                <a:gd name="T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86">
                  <a:moveTo>
                    <a:pt x="86" y="0"/>
                  </a:moveTo>
                  <a:lnTo>
                    <a:pt x="0" y="86"/>
                  </a:lnTo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800913" y="5986412"/>
            <a:ext cx="477236" cy="282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5" grpId="0"/>
      <p:bldP spid="57" grpId="0"/>
      <p:bldP spid="61" grpId="0" animBg="1"/>
      <p:bldP spid="136" grpId="0" animBg="1"/>
      <p:bldP spid="2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377</TotalTime>
  <Words>128</Words>
  <Application>Microsoft Office PowerPoint</Application>
  <PresentationFormat>Экран (4:3)</PresentationFormat>
  <Paragraphs>64</Paragraphs>
  <Slides>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 Math</vt:lpstr>
      <vt:lpstr>Symbol</vt:lpstr>
      <vt:lpstr>Verdana</vt:lpstr>
      <vt:lpstr>Wingdings 2</vt:lpstr>
      <vt:lpstr>Аспект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Фролова Г.Н.</cp:lastModifiedBy>
  <cp:revision>33</cp:revision>
  <dcterms:created xsi:type="dcterms:W3CDTF">2013-01-24T16:23:07Z</dcterms:created>
  <dcterms:modified xsi:type="dcterms:W3CDTF">2020-05-14T05:47:11Z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358182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